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  <p:sldMasterId id="2147483830" r:id="rId2"/>
    <p:sldMasterId id="2147483806" r:id="rId3"/>
    <p:sldMasterId id="2147483770" r:id="rId4"/>
    <p:sldMasterId id="2147483794" r:id="rId5"/>
    <p:sldMasterId id="2147483818" r:id="rId6"/>
  </p:sldMasterIdLst>
  <p:notesMasterIdLst>
    <p:notesMasterId r:id="rId17"/>
  </p:notesMasterIdLst>
  <p:handoutMasterIdLst>
    <p:handoutMasterId r:id="rId18"/>
  </p:handoutMasterIdLst>
  <p:sldIdLst>
    <p:sldId id="257" r:id="rId7"/>
    <p:sldId id="344" r:id="rId8"/>
    <p:sldId id="345" r:id="rId9"/>
    <p:sldId id="395" r:id="rId10"/>
    <p:sldId id="396" r:id="rId11"/>
    <p:sldId id="397" r:id="rId12"/>
    <p:sldId id="398" r:id="rId13"/>
    <p:sldId id="392" r:id="rId14"/>
    <p:sldId id="394" r:id="rId15"/>
    <p:sldId id="340" r:id="rId16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oldakowska" initials="e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6" autoAdjust="0"/>
    <p:restoredTop sz="88643" autoAdjust="0"/>
  </p:normalViewPr>
  <p:slideViewPr>
    <p:cSldViewPr snapToGrid="0">
      <p:cViewPr>
        <p:scale>
          <a:sx n="100" d="100"/>
          <a:sy n="100" d="100"/>
        </p:scale>
        <p:origin x="-224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-3528" y="-9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EB029-AA10-4A4C-A453-FD0C3277C3D0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6FF9738-F110-4BE6-B2B7-DC28BC6A921D}">
      <dgm:prSet custT="1"/>
      <dgm:spPr/>
      <dgm:t>
        <a:bodyPr/>
        <a:lstStyle/>
        <a:p>
          <a:r>
            <a:rPr lang="pl-PL" sz="1400" b="1" dirty="0" smtClean="0"/>
            <a:t>Alokacja – 32 839 465,00 Euro</a:t>
          </a:r>
        </a:p>
      </dgm:t>
    </dgm:pt>
    <dgm:pt modelId="{0142FDCC-7AD2-48C6-847E-79B53102ED8E}">
      <dgm:prSet phldrT="[Tekst]" custT="1"/>
      <dgm:spPr/>
      <dgm:t>
        <a:bodyPr/>
        <a:lstStyle/>
        <a:p>
          <a:r>
            <a:rPr lang="pl-PL" sz="1400" b="1" dirty="0" smtClean="0"/>
            <a:t>Instytucja odpowiedzialna za wdrażanie - Wojewódzki Urząd Pracy w Olsztynie</a:t>
          </a:r>
          <a:endParaRPr lang="pl-PL" sz="1400" b="1" dirty="0"/>
        </a:p>
      </dgm:t>
    </dgm:pt>
    <dgm:pt modelId="{6C350985-1CA0-4F79-99BC-C0A1309DE51D}">
      <dgm:prSet phldrT="[Tekst]" custT="1"/>
      <dgm:spPr>
        <a:solidFill>
          <a:schemeClr val="accent3"/>
        </a:solidFill>
      </dgm:spPr>
      <dgm:t>
        <a:bodyPr/>
        <a:lstStyle/>
        <a:p>
          <a:pPr algn="just"/>
          <a:r>
            <a:rPr lang="pl-PL" sz="1600" b="1" dirty="0" smtClean="0"/>
            <a:t>Działanie 10.3 Rozwój samozatrudnienia</a:t>
          </a:r>
          <a:endParaRPr lang="pl-PL" sz="1600" b="1" dirty="0"/>
        </a:p>
      </dgm:t>
    </dgm:pt>
    <dgm:pt modelId="{B56C2DB0-3F35-4343-8E21-B0C5E3C60F7E}" type="sibTrans" cxnId="{11C9392C-E1B9-4022-BEF6-39FD13EA18BA}">
      <dgm:prSet/>
      <dgm:spPr/>
      <dgm:t>
        <a:bodyPr/>
        <a:lstStyle/>
        <a:p>
          <a:endParaRPr lang="pl-PL"/>
        </a:p>
      </dgm:t>
    </dgm:pt>
    <dgm:pt modelId="{1A676DFF-BD58-421F-BA5F-BA45A2872A3E}" type="parTrans" cxnId="{11C9392C-E1B9-4022-BEF6-39FD13EA18BA}">
      <dgm:prSet/>
      <dgm:spPr/>
      <dgm:t>
        <a:bodyPr/>
        <a:lstStyle/>
        <a:p>
          <a:endParaRPr lang="pl-PL"/>
        </a:p>
      </dgm:t>
    </dgm:pt>
    <dgm:pt modelId="{938FA14A-0AB1-41AB-B01D-D69E8FAFBC5B}" type="sibTrans" cxnId="{EF1C255F-9F24-4EA4-B9AC-DCE0600CD6E4}">
      <dgm:prSet/>
      <dgm:spPr/>
      <dgm:t>
        <a:bodyPr/>
        <a:lstStyle/>
        <a:p>
          <a:endParaRPr lang="pl-PL"/>
        </a:p>
      </dgm:t>
    </dgm:pt>
    <dgm:pt modelId="{BBB57DCA-3880-4791-808B-2CC0F4CEBD96}" type="parTrans" cxnId="{EF1C255F-9F24-4EA4-B9AC-DCE0600CD6E4}">
      <dgm:prSet/>
      <dgm:spPr/>
      <dgm:t>
        <a:bodyPr/>
        <a:lstStyle/>
        <a:p>
          <a:endParaRPr lang="pl-PL"/>
        </a:p>
      </dgm:t>
    </dgm:pt>
    <dgm:pt modelId="{50EF7729-A7F3-424E-8176-F16E3464E2A8}" type="sibTrans" cxnId="{DB161805-6E69-4702-BCD8-B1AEC4F99FCE}">
      <dgm:prSet/>
      <dgm:spPr/>
      <dgm:t>
        <a:bodyPr/>
        <a:lstStyle/>
        <a:p>
          <a:endParaRPr lang="pl-PL"/>
        </a:p>
      </dgm:t>
    </dgm:pt>
    <dgm:pt modelId="{A81BD433-8111-4748-9394-6642E4E27784}" type="parTrans" cxnId="{DB161805-6E69-4702-BCD8-B1AEC4F99FCE}">
      <dgm:prSet/>
      <dgm:spPr/>
      <dgm:t>
        <a:bodyPr/>
        <a:lstStyle/>
        <a:p>
          <a:endParaRPr lang="pl-PL"/>
        </a:p>
      </dgm:t>
    </dgm:pt>
    <dgm:pt modelId="{6B8BED4D-919D-4FD9-9FE6-FA369A352F35}">
      <dgm:prSet phldrT="[Tekst]" custT="1"/>
      <dgm:spPr/>
      <dgm:t>
        <a:bodyPr/>
        <a:lstStyle/>
        <a:p>
          <a:r>
            <a:rPr lang="pl-PL" sz="1400" b="1" dirty="0" smtClean="0"/>
            <a:t>Instytucja odpowiedzialna za wdrażanie - Wojewódzki Urząd Pracy w Olsztynie</a:t>
          </a:r>
          <a:endParaRPr lang="pl-PL" sz="1400" b="1" dirty="0"/>
        </a:p>
      </dgm:t>
    </dgm:pt>
    <dgm:pt modelId="{4BD4D6A8-84D2-457D-B219-A467CC7605E0}">
      <dgm:prSet phldrT="[Tekst]" custT="1"/>
      <dgm:spPr>
        <a:solidFill>
          <a:schemeClr val="accent3"/>
        </a:solidFill>
      </dgm:spPr>
      <dgm:t>
        <a:bodyPr/>
        <a:lstStyle/>
        <a:p>
          <a:pPr algn="just"/>
          <a:r>
            <a:rPr lang="pl-PL" sz="1600" b="1" dirty="0" smtClean="0"/>
            <a:t>Działanie 10.2 Aktywizacja zawodowa osób pozostających bez zatrudnienia – projekty konkursowe</a:t>
          </a:r>
          <a:endParaRPr lang="pl-PL" sz="1600" b="1" dirty="0"/>
        </a:p>
      </dgm:t>
    </dgm:pt>
    <dgm:pt modelId="{55DB82B6-9BEE-4AC5-ADC9-DD54B6F9F5DE}" type="sibTrans" cxnId="{23500886-B550-4668-9B4D-5133AE743378}">
      <dgm:prSet/>
      <dgm:spPr/>
      <dgm:t>
        <a:bodyPr/>
        <a:lstStyle/>
        <a:p>
          <a:endParaRPr lang="pl-PL"/>
        </a:p>
      </dgm:t>
    </dgm:pt>
    <dgm:pt modelId="{2253AC47-D47D-47DD-9102-3919D9DC5193}" type="parTrans" cxnId="{23500886-B550-4668-9B4D-5133AE743378}">
      <dgm:prSet/>
      <dgm:spPr/>
      <dgm:t>
        <a:bodyPr/>
        <a:lstStyle/>
        <a:p>
          <a:endParaRPr lang="pl-PL"/>
        </a:p>
      </dgm:t>
    </dgm:pt>
    <dgm:pt modelId="{5274D68E-779A-4253-AC9E-AA1E76E14363}" type="sibTrans" cxnId="{4876A74E-63EA-44FC-A50A-B118D2EB9516}">
      <dgm:prSet/>
      <dgm:spPr/>
      <dgm:t>
        <a:bodyPr/>
        <a:lstStyle/>
        <a:p>
          <a:endParaRPr lang="pl-PL"/>
        </a:p>
      </dgm:t>
    </dgm:pt>
    <dgm:pt modelId="{1F28E724-467C-4B6C-B8BB-1018DDE0507A}" type="parTrans" cxnId="{4876A74E-63EA-44FC-A50A-B118D2EB9516}">
      <dgm:prSet/>
      <dgm:spPr/>
      <dgm:t>
        <a:bodyPr/>
        <a:lstStyle/>
        <a:p>
          <a:endParaRPr lang="pl-PL"/>
        </a:p>
      </dgm:t>
    </dgm:pt>
    <dgm:pt modelId="{3E931D40-150A-4E1F-AAAF-2D0CA0135381}">
      <dgm:prSet phldrT="[Tekst]" custT="1"/>
      <dgm:spPr/>
      <dgm:t>
        <a:bodyPr/>
        <a:lstStyle/>
        <a:p>
          <a:r>
            <a:rPr lang="pl-PL" sz="1400" b="1" dirty="0" smtClean="0"/>
            <a:t>Alokacja -  100 000 000,00 Euro</a:t>
          </a:r>
          <a:endParaRPr lang="pl-PL" sz="1400" b="1" dirty="0"/>
        </a:p>
      </dgm:t>
    </dgm:pt>
    <dgm:pt modelId="{FA5BEFFA-2F62-485C-971A-E26DD6F5D0E1}">
      <dgm:prSet phldrT="[Tekst]" custT="1"/>
      <dgm:spPr/>
      <dgm:t>
        <a:bodyPr/>
        <a:lstStyle/>
        <a:p>
          <a:r>
            <a:rPr lang="pl-PL" sz="1400" b="1" dirty="0" smtClean="0"/>
            <a:t>Instytucja odpowiedzialna za wdrażanie - Wojewódzki Urząd Pracy w Olsztynie</a:t>
          </a:r>
          <a:endParaRPr lang="pl-PL" sz="1400" b="1" dirty="0"/>
        </a:p>
      </dgm:t>
    </dgm:pt>
    <dgm:pt modelId="{60DCF837-0E0C-4482-8F32-D268DE989181}">
      <dgm:prSet phldrT="[Tekst]" custT="1"/>
      <dgm:spPr>
        <a:solidFill>
          <a:schemeClr val="accent3"/>
        </a:solidFill>
      </dgm:spPr>
      <dgm:t>
        <a:bodyPr/>
        <a:lstStyle/>
        <a:p>
          <a:pPr algn="just"/>
          <a:r>
            <a:rPr lang="pl-PL" sz="1600" b="1" dirty="0" smtClean="0"/>
            <a:t>Działanie 10.1 Poprawa dostępu do zatrudnienia osób bezrobotnych i poszukujących pracy – projekty realizowane przez powiatowe urzędy pracy</a:t>
          </a:r>
          <a:endParaRPr lang="pl-PL" sz="1600" b="1" dirty="0"/>
        </a:p>
      </dgm:t>
    </dgm:pt>
    <dgm:pt modelId="{8C40B004-A769-4D3A-8A0A-1B1E06ADA2C3}" type="sibTrans" cxnId="{227AD043-1FE0-4719-AC71-3117C58CE5C9}">
      <dgm:prSet/>
      <dgm:spPr/>
      <dgm:t>
        <a:bodyPr/>
        <a:lstStyle/>
        <a:p>
          <a:endParaRPr lang="pl-PL"/>
        </a:p>
      </dgm:t>
    </dgm:pt>
    <dgm:pt modelId="{CE591564-FAB2-405B-9CC2-ED83B192323F}" type="parTrans" cxnId="{227AD043-1FE0-4719-AC71-3117C58CE5C9}">
      <dgm:prSet/>
      <dgm:spPr/>
      <dgm:t>
        <a:bodyPr/>
        <a:lstStyle/>
        <a:p>
          <a:endParaRPr lang="pl-PL"/>
        </a:p>
      </dgm:t>
    </dgm:pt>
    <dgm:pt modelId="{62B45574-DC2C-4F4C-A5D9-C1093DD9AE33}" type="sibTrans" cxnId="{96A51CAD-4E5B-44A2-BE36-58D2C35FD258}">
      <dgm:prSet/>
      <dgm:spPr/>
      <dgm:t>
        <a:bodyPr/>
        <a:lstStyle/>
        <a:p>
          <a:endParaRPr lang="pl-PL"/>
        </a:p>
      </dgm:t>
    </dgm:pt>
    <dgm:pt modelId="{796F984E-A7ED-4CA2-9C83-FF95151FC02F}" type="parTrans" cxnId="{96A51CAD-4E5B-44A2-BE36-58D2C35FD258}">
      <dgm:prSet/>
      <dgm:spPr/>
      <dgm:t>
        <a:bodyPr/>
        <a:lstStyle/>
        <a:p>
          <a:endParaRPr lang="pl-PL"/>
        </a:p>
      </dgm:t>
    </dgm:pt>
    <dgm:pt modelId="{5D995C9D-0C72-4EF4-A5E1-FFD933E4E148}" type="sibTrans" cxnId="{0A71D866-048F-4A5B-8D07-6811ABE42FA0}">
      <dgm:prSet/>
      <dgm:spPr/>
      <dgm:t>
        <a:bodyPr/>
        <a:lstStyle/>
        <a:p>
          <a:endParaRPr lang="pl-PL"/>
        </a:p>
      </dgm:t>
    </dgm:pt>
    <dgm:pt modelId="{6D23EB36-2A61-4169-B821-06236D49DB45}" type="parTrans" cxnId="{0A71D866-048F-4A5B-8D07-6811ABE42FA0}">
      <dgm:prSet/>
      <dgm:spPr/>
      <dgm:t>
        <a:bodyPr/>
        <a:lstStyle/>
        <a:p>
          <a:endParaRPr lang="pl-PL"/>
        </a:p>
      </dgm:t>
    </dgm:pt>
    <dgm:pt modelId="{094A8F8F-E899-4699-90A2-E7430B8D3F60}">
      <dgm:prSet phldrT="[Tekst]" custT="1"/>
      <dgm:spPr/>
      <dgm:t>
        <a:bodyPr/>
        <a:lstStyle/>
        <a:p>
          <a:r>
            <a:rPr lang="pl-PL" sz="1400" b="1" dirty="0" smtClean="0"/>
            <a:t>Alokacja – 23 279 601,00 Euro</a:t>
          </a:r>
          <a:endParaRPr lang="pl-PL" sz="1400" b="1" dirty="0"/>
        </a:p>
      </dgm:t>
    </dgm:pt>
    <dgm:pt modelId="{EDF99C68-1D44-4EDC-87A5-E46B0B58783B}" type="parTrans" cxnId="{2AE0ABA0-5B9B-49A9-861E-8A058922EB1F}">
      <dgm:prSet/>
      <dgm:spPr/>
      <dgm:t>
        <a:bodyPr/>
        <a:lstStyle/>
        <a:p>
          <a:endParaRPr lang="pl-PL"/>
        </a:p>
      </dgm:t>
    </dgm:pt>
    <dgm:pt modelId="{8F4ED9AF-4668-4C30-AEFE-198CD5BC7663}" type="sibTrans" cxnId="{2AE0ABA0-5B9B-49A9-861E-8A058922EB1F}">
      <dgm:prSet/>
      <dgm:spPr/>
      <dgm:t>
        <a:bodyPr/>
        <a:lstStyle/>
        <a:p>
          <a:endParaRPr lang="pl-PL"/>
        </a:p>
      </dgm:t>
    </dgm:pt>
    <dgm:pt modelId="{61DD3672-CDEE-49E3-B37E-C53ADAB74DA3}" type="pres">
      <dgm:prSet presAssocID="{828EB029-AA10-4A4C-A453-FD0C3277C3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122330F-CB99-4F80-A7B0-4C3A0C07FC20}" type="pres">
      <dgm:prSet presAssocID="{60DCF837-0E0C-4482-8F32-D268DE989181}" presName="parentLin" presStyleCnt="0"/>
      <dgm:spPr/>
      <dgm:t>
        <a:bodyPr/>
        <a:lstStyle/>
        <a:p>
          <a:endParaRPr lang="pl-PL"/>
        </a:p>
      </dgm:t>
    </dgm:pt>
    <dgm:pt modelId="{7A51BA2E-CD8F-43B0-AFE2-2978DD5BCDCA}" type="pres">
      <dgm:prSet presAssocID="{60DCF837-0E0C-4482-8F32-D268DE989181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C9E257A1-1332-4EBA-9E58-3367053723B3}" type="pres">
      <dgm:prSet presAssocID="{60DCF837-0E0C-4482-8F32-D268DE989181}" presName="parentText" presStyleLbl="node1" presStyleIdx="0" presStyleCnt="3" custScaleX="153422" custScaleY="158893" custLinFactNeighborX="-48427" custLinFactNeighborY="38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2BB1D1-717A-41F0-A825-6236541DE182}" type="pres">
      <dgm:prSet presAssocID="{60DCF837-0E0C-4482-8F32-D268DE989181}" presName="negativeSpace" presStyleCnt="0"/>
      <dgm:spPr/>
      <dgm:t>
        <a:bodyPr/>
        <a:lstStyle/>
        <a:p>
          <a:endParaRPr lang="pl-PL"/>
        </a:p>
      </dgm:t>
    </dgm:pt>
    <dgm:pt modelId="{2B834C0D-4D94-431A-936E-DBB39704616C}" type="pres">
      <dgm:prSet presAssocID="{60DCF837-0E0C-4482-8F32-D268DE989181}" presName="childText" presStyleLbl="conFgAcc1" presStyleIdx="0" presStyleCnt="3" custLinFactNeighborX="-7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6AC7C2-1999-4FBD-B950-02F5F67FDDD4}" type="pres">
      <dgm:prSet presAssocID="{8C40B004-A769-4D3A-8A0A-1B1E06ADA2C3}" presName="spaceBetweenRectangles" presStyleCnt="0"/>
      <dgm:spPr/>
      <dgm:t>
        <a:bodyPr/>
        <a:lstStyle/>
        <a:p>
          <a:endParaRPr lang="pl-PL"/>
        </a:p>
      </dgm:t>
    </dgm:pt>
    <dgm:pt modelId="{47577941-D9CF-463D-AB7E-BEBE67A1FDDD}" type="pres">
      <dgm:prSet presAssocID="{4BD4D6A8-84D2-457D-B219-A467CC7605E0}" presName="parentLin" presStyleCnt="0"/>
      <dgm:spPr/>
      <dgm:t>
        <a:bodyPr/>
        <a:lstStyle/>
        <a:p>
          <a:endParaRPr lang="pl-PL"/>
        </a:p>
      </dgm:t>
    </dgm:pt>
    <dgm:pt modelId="{4AB75B83-7F4B-44AD-BB22-E2BA714048C9}" type="pres">
      <dgm:prSet presAssocID="{4BD4D6A8-84D2-457D-B219-A467CC7605E0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51201AA7-943E-42C9-B3AB-15C62304FF54}" type="pres">
      <dgm:prSet presAssocID="{4BD4D6A8-84D2-457D-B219-A467CC7605E0}" presName="parentText" presStyleLbl="node1" presStyleIdx="1" presStyleCnt="3" custScaleX="153422" custScaleY="158893" custLinFactNeighborX="-48427" custLinFactNeighborY="38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DBDCE9-07BD-446B-8486-674B7B64F2E2}" type="pres">
      <dgm:prSet presAssocID="{4BD4D6A8-84D2-457D-B219-A467CC7605E0}" presName="negativeSpace" presStyleCnt="0"/>
      <dgm:spPr/>
      <dgm:t>
        <a:bodyPr/>
        <a:lstStyle/>
        <a:p>
          <a:endParaRPr lang="pl-PL"/>
        </a:p>
      </dgm:t>
    </dgm:pt>
    <dgm:pt modelId="{F19FDF99-E5CB-4F9B-A4C9-128EA5EB256E}" type="pres">
      <dgm:prSet presAssocID="{4BD4D6A8-84D2-457D-B219-A467CC7605E0}" presName="childText" presStyleLbl="conFgAcc1" presStyleIdx="1" presStyleCnt="3" custLinFactNeighborX="-1330" custLinFactNeighborY="-135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5ED324-BA3C-4810-ABD4-4884277DB089}" type="pres">
      <dgm:prSet presAssocID="{55DB82B6-9BEE-4AC5-ADC9-DD54B6F9F5DE}" presName="spaceBetweenRectangles" presStyleCnt="0"/>
      <dgm:spPr/>
      <dgm:t>
        <a:bodyPr/>
        <a:lstStyle/>
        <a:p>
          <a:endParaRPr lang="pl-PL"/>
        </a:p>
      </dgm:t>
    </dgm:pt>
    <dgm:pt modelId="{0A871AA1-0379-4F48-A5B5-07CDEC395375}" type="pres">
      <dgm:prSet presAssocID="{6C350985-1CA0-4F79-99BC-C0A1309DE51D}" presName="parentLin" presStyleCnt="0"/>
      <dgm:spPr/>
      <dgm:t>
        <a:bodyPr/>
        <a:lstStyle/>
        <a:p>
          <a:endParaRPr lang="pl-PL"/>
        </a:p>
      </dgm:t>
    </dgm:pt>
    <dgm:pt modelId="{051D162E-748E-404B-9C35-BF46CE848643}" type="pres">
      <dgm:prSet presAssocID="{6C350985-1CA0-4F79-99BC-C0A1309DE51D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225675BC-950E-4E72-B0C9-F33F72294AB3}" type="pres">
      <dgm:prSet presAssocID="{6C350985-1CA0-4F79-99BC-C0A1309DE51D}" presName="parentText" presStyleLbl="node1" presStyleIdx="2" presStyleCnt="3" custScaleX="153422" custScaleY="158893" custLinFactNeighborX="-48427" custLinFactNeighborY="38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3471FE-7253-41A4-AE55-DB186FB707D6}" type="pres">
      <dgm:prSet presAssocID="{6C350985-1CA0-4F79-99BC-C0A1309DE51D}" presName="negativeSpace" presStyleCnt="0"/>
      <dgm:spPr/>
      <dgm:t>
        <a:bodyPr/>
        <a:lstStyle/>
        <a:p>
          <a:endParaRPr lang="pl-PL"/>
        </a:p>
      </dgm:t>
    </dgm:pt>
    <dgm:pt modelId="{89ADF05A-5F0B-4596-A744-443F88C11085}" type="pres">
      <dgm:prSet presAssocID="{6C350985-1CA0-4F79-99BC-C0A1309DE51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500886-B550-4668-9B4D-5133AE743378}" srcId="{828EB029-AA10-4A4C-A453-FD0C3277C3D0}" destId="{4BD4D6A8-84D2-457D-B219-A467CC7605E0}" srcOrd="1" destOrd="0" parTransId="{2253AC47-D47D-47DD-9102-3919D9DC5193}" sibTransId="{55DB82B6-9BEE-4AC5-ADC9-DD54B6F9F5DE}"/>
    <dgm:cxn modelId="{480C685A-3163-474F-B5BB-B1043B4DF417}" type="presOf" srcId="{6C350985-1CA0-4F79-99BC-C0A1309DE51D}" destId="{051D162E-748E-404B-9C35-BF46CE848643}" srcOrd="0" destOrd="0" presId="urn:microsoft.com/office/officeart/2005/8/layout/list1"/>
    <dgm:cxn modelId="{0141B28F-C43F-4E3F-94F3-466195CA6539}" type="presOf" srcId="{4BD4D6A8-84D2-457D-B219-A467CC7605E0}" destId="{51201AA7-943E-42C9-B3AB-15C62304FF54}" srcOrd="1" destOrd="0" presId="urn:microsoft.com/office/officeart/2005/8/layout/list1"/>
    <dgm:cxn modelId="{66265053-DB49-42AF-ADBE-B8302537A3F0}" type="presOf" srcId="{4BD4D6A8-84D2-457D-B219-A467CC7605E0}" destId="{4AB75B83-7F4B-44AD-BB22-E2BA714048C9}" srcOrd="0" destOrd="0" presId="urn:microsoft.com/office/officeart/2005/8/layout/list1"/>
    <dgm:cxn modelId="{E02C0064-B4BB-46A0-98D1-658B4BBDD6D5}" type="presOf" srcId="{60DCF837-0E0C-4482-8F32-D268DE989181}" destId="{C9E257A1-1332-4EBA-9E58-3367053723B3}" srcOrd="1" destOrd="0" presId="urn:microsoft.com/office/officeart/2005/8/layout/list1"/>
    <dgm:cxn modelId="{711C6703-80C9-4C4C-A480-63327D87CF97}" type="presOf" srcId="{6C350985-1CA0-4F79-99BC-C0A1309DE51D}" destId="{225675BC-950E-4E72-B0C9-F33F72294AB3}" srcOrd="1" destOrd="0" presId="urn:microsoft.com/office/officeart/2005/8/layout/list1"/>
    <dgm:cxn modelId="{80821804-0D94-46B2-B654-257F372CDA3D}" type="presOf" srcId="{FA5BEFFA-2F62-485C-971A-E26DD6F5D0E1}" destId="{2B834C0D-4D94-431A-936E-DBB39704616C}" srcOrd="0" destOrd="0" presId="urn:microsoft.com/office/officeart/2005/8/layout/list1"/>
    <dgm:cxn modelId="{4876A74E-63EA-44FC-A50A-B118D2EB9516}" srcId="{4BD4D6A8-84D2-457D-B219-A467CC7605E0}" destId="{6B8BED4D-919D-4FD9-9FE6-FA369A352F35}" srcOrd="0" destOrd="0" parTransId="{1F28E724-467C-4B6C-B8BB-1018DDE0507A}" sibTransId="{5274D68E-779A-4253-AC9E-AA1E76E14363}"/>
    <dgm:cxn modelId="{76F1B098-FEB4-4E00-943D-5C15945E4D3E}" type="presOf" srcId="{3E931D40-150A-4E1F-AAAF-2D0CA0135381}" destId="{2B834C0D-4D94-431A-936E-DBB39704616C}" srcOrd="0" destOrd="1" presId="urn:microsoft.com/office/officeart/2005/8/layout/list1"/>
    <dgm:cxn modelId="{DB161805-6E69-4702-BCD8-B1AEC4F99FCE}" srcId="{6C350985-1CA0-4F79-99BC-C0A1309DE51D}" destId="{0142FDCC-7AD2-48C6-847E-79B53102ED8E}" srcOrd="0" destOrd="0" parTransId="{A81BD433-8111-4748-9394-6642E4E27784}" sibTransId="{50EF7729-A7F3-424E-8176-F16E3464E2A8}"/>
    <dgm:cxn modelId="{0A71D866-048F-4A5B-8D07-6811ABE42FA0}" srcId="{60DCF837-0E0C-4482-8F32-D268DE989181}" destId="{FA5BEFFA-2F62-485C-971A-E26DD6F5D0E1}" srcOrd="0" destOrd="0" parTransId="{6D23EB36-2A61-4169-B821-06236D49DB45}" sibTransId="{5D995C9D-0C72-4EF4-A5E1-FFD933E4E148}"/>
    <dgm:cxn modelId="{96A51CAD-4E5B-44A2-BE36-58D2C35FD258}" srcId="{60DCF837-0E0C-4482-8F32-D268DE989181}" destId="{3E931D40-150A-4E1F-AAAF-2D0CA0135381}" srcOrd="1" destOrd="0" parTransId="{796F984E-A7ED-4CA2-9C83-FF95151FC02F}" sibTransId="{62B45574-DC2C-4F4C-A5D9-C1093DD9AE33}"/>
    <dgm:cxn modelId="{11C9392C-E1B9-4022-BEF6-39FD13EA18BA}" srcId="{828EB029-AA10-4A4C-A453-FD0C3277C3D0}" destId="{6C350985-1CA0-4F79-99BC-C0A1309DE51D}" srcOrd="2" destOrd="0" parTransId="{1A676DFF-BD58-421F-BA5F-BA45A2872A3E}" sibTransId="{B56C2DB0-3F35-4343-8E21-B0C5E3C60F7E}"/>
    <dgm:cxn modelId="{AA431500-8427-46C1-9FEB-FF1179C44A31}" type="presOf" srcId="{6B8BED4D-919D-4FD9-9FE6-FA369A352F35}" destId="{F19FDF99-E5CB-4F9B-A4C9-128EA5EB256E}" srcOrd="0" destOrd="0" presId="urn:microsoft.com/office/officeart/2005/8/layout/list1"/>
    <dgm:cxn modelId="{98F937A3-1099-47F0-A4E9-2F3CA3BC4CE5}" type="presOf" srcId="{F6FF9738-F110-4BE6-B2B7-DC28BC6A921D}" destId="{89ADF05A-5F0B-4596-A744-443F88C11085}" srcOrd="0" destOrd="1" presId="urn:microsoft.com/office/officeart/2005/8/layout/list1"/>
    <dgm:cxn modelId="{2AE0ABA0-5B9B-49A9-861E-8A058922EB1F}" srcId="{4BD4D6A8-84D2-457D-B219-A467CC7605E0}" destId="{094A8F8F-E899-4699-90A2-E7430B8D3F60}" srcOrd="1" destOrd="0" parTransId="{EDF99C68-1D44-4EDC-87A5-E46B0B58783B}" sibTransId="{8F4ED9AF-4668-4C30-AEFE-198CD5BC7663}"/>
    <dgm:cxn modelId="{227AD043-1FE0-4719-AC71-3117C58CE5C9}" srcId="{828EB029-AA10-4A4C-A453-FD0C3277C3D0}" destId="{60DCF837-0E0C-4482-8F32-D268DE989181}" srcOrd="0" destOrd="0" parTransId="{CE591564-FAB2-405B-9CC2-ED83B192323F}" sibTransId="{8C40B004-A769-4D3A-8A0A-1B1E06ADA2C3}"/>
    <dgm:cxn modelId="{8CFDA4C1-7D41-47FD-841F-A0A946B636E1}" type="presOf" srcId="{60DCF837-0E0C-4482-8F32-D268DE989181}" destId="{7A51BA2E-CD8F-43B0-AFE2-2978DD5BCDCA}" srcOrd="0" destOrd="0" presId="urn:microsoft.com/office/officeart/2005/8/layout/list1"/>
    <dgm:cxn modelId="{B8D90A26-7CD5-4335-BF2F-F973A7A56DF7}" type="presOf" srcId="{0142FDCC-7AD2-48C6-847E-79B53102ED8E}" destId="{89ADF05A-5F0B-4596-A744-443F88C11085}" srcOrd="0" destOrd="0" presId="urn:microsoft.com/office/officeart/2005/8/layout/list1"/>
    <dgm:cxn modelId="{B9875CC7-A7FC-4BAF-BE63-647B09C43FDE}" type="presOf" srcId="{094A8F8F-E899-4699-90A2-E7430B8D3F60}" destId="{F19FDF99-E5CB-4F9B-A4C9-128EA5EB256E}" srcOrd="0" destOrd="1" presId="urn:microsoft.com/office/officeart/2005/8/layout/list1"/>
    <dgm:cxn modelId="{0F71FF5E-BB0B-4730-8EF9-F5A4BF77BBB3}" type="presOf" srcId="{828EB029-AA10-4A4C-A453-FD0C3277C3D0}" destId="{61DD3672-CDEE-49E3-B37E-C53ADAB74DA3}" srcOrd="0" destOrd="0" presId="urn:microsoft.com/office/officeart/2005/8/layout/list1"/>
    <dgm:cxn modelId="{EF1C255F-9F24-4EA4-B9AC-DCE0600CD6E4}" srcId="{6C350985-1CA0-4F79-99BC-C0A1309DE51D}" destId="{F6FF9738-F110-4BE6-B2B7-DC28BC6A921D}" srcOrd="1" destOrd="0" parTransId="{BBB57DCA-3880-4791-808B-2CC0F4CEBD96}" sibTransId="{938FA14A-0AB1-41AB-B01D-D69E8FAFBC5B}"/>
    <dgm:cxn modelId="{5114C8E2-2B2B-40EA-A22E-E4C355554DC4}" type="presParOf" srcId="{61DD3672-CDEE-49E3-B37E-C53ADAB74DA3}" destId="{6122330F-CB99-4F80-A7B0-4C3A0C07FC20}" srcOrd="0" destOrd="0" presId="urn:microsoft.com/office/officeart/2005/8/layout/list1"/>
    <dgm:cxn modelId="{ADED4DBA-854B-4825-B17E-F5E50243AFDA}" type="presParOf" srcId="{6122330F-CB99-4F80-A7B0-4C3A0C07FC20}" destId="{7A51BA2E-CD8F-43B0-AFE2-2978DD5BCDCA}" srcOrd="0" destOrd="0" presId="urn:microsoft.com/office/officeart/2005/8/layout/list1"/>
    <dgm:cxn modelId="{D262AF75-0EE2-4731-9C82-13E20CD51E12}" type="presParOf" srcId="{6122330F-CB99-4F80-A7B0-4C3A0C07FC20}" destId="{C9E257A1-1332-4EBA-9E58-3367053723B3}" srcOrd="1" destOrd="0" presId="urn:microsoft.com/office/officeart/2005/8/layout/list1"/>
    <dgm:cxn modelId="{ED5CE136-4C7F-4D72-9CF4-212FE20B1060}" type="presParOf" srcId="{61DD3672-CDEE-49E3-B37E-C53ADAB74DA3}" destId="{802BB1D1-717A-41F0-A825-6236541DE182}" srcOrd="1" destOrd="0" presId="urn:microsoft.com/office/officeart/2005/8/layout/list1"/>
    <dgm:cxn modelId="{0BA6ACB0-7EF0-4E5D-9AE6-2D95E479E278}" type="presParOf" srcId="{61DD3672-CDEE-49E3-B37E-C53ADAB74DA3}" destId="{2B834C0D-4D94-431A-936E-DBB39704616C}" srcOrd="2" destOrd="0" presId="urn:microsoft.com/office/officeart/2005/8/layout/list1"/>
    <dgm:cxn modelId="{AE7AD81D-C7B8-47E0-867D-E26CAC5CD0AC}" type="presParOf" srcId="{61DD3672-CDEE-49E3-B37E-C53ADAB74DA3}" destId="{936AC7C2-1999-4FBD-B950-02F5F67FDDD4}" srcOrd="3" destOrd="0" presId="urn:microsoft.com/office/officeart/2005/8/layout/list1"/>
    <dgm:cxn modelId="{A5436308-9F08-4256-9A29-6EB3795DA9D4}" type="presParOf" srcId="{61DD3672-CDEE-49E3-B37E-C53ADAB74DA3}" destId="{47577941-D9CF-463D-AB7E-BEBE67A1FDDD}" srcOrd="4" destOrd="0" presId="urn:microsoft.com/office/officeart/2005/8/layout/list1"/>
    <dgm:cxn modelId="{2F8B70EC-203D-4910-AEE0-9157B40C2F15}" type="presParOf" srcId="{47577941-D9CF-463D-AB7E-BEBE67A1FDDD}" destId="{4AB75B83-7F4B-44AD-BB22-E2BA714048C9}" srcOrd="0" destOrd="0" presId="urn:microsoft.com/office/officeart/2005/8/layout/list1"/>
    <dgm:cxn modelId="{D9C95C93-1783-4F18-AEA4-26F2A8EA702A}" type="presParOf" srcId="{47577941-D9CF-463D-AB7E-BEBE67A1FDDD}" destId="{51201AA7-943E-42C9-B3AB-15C62304FF54}" srcOrd="1" destOrd="0" presId="urn:microsoft.com/office/officeart/2005/8/layout/list1"/>
    <dgm:cxn modelId="{579344CE-FF81-45AE-9E7D-A8F324EA2D7B}" type="presParOf" srcId="{61DD3672-CDEE-49E3-B37E-C53ADAB74DA3}" destId="{65DBDCE9-07BD-446B-8486-674B7B64F2E2}" srcOrd="5" destOrd="0" presId="urn:microsoft.com/office/officeart/2005/8/layout/list1"/>
    <dgm:cxn modelId="{EA99A822-8481-4339-AF13-9DEA3082ABCA}" type="presParOf" srcId="{61DD3672-CDEE-49E3-B37E-C53ADAB74DA3}" destId="{F19FDF99-E5CB-4F9B-A4C9-128EA5EB256E}" srcOrd="6" destOrd="0" presId="urn:microsoft.com/office/officeart/2005/8/layout/list1"/>
    <dgm:cxn modelId="{D3E9A570-01D5-4455-8D10-00BD9C4916A5}" type="presParOf" srcId="{61DD3672-CDEE-49E3-B37E-C53ADAB74DA3}" destId="{BC5ED324-BA3C-4810-ABD4-4884277DB089}" srcOrd="7" destOrd="0" presId="urn:microsoft.com/office/officeart/2005/8/layout/list1"/>
    <dgm:cxn modelId="{519565FB-C508-40A3-A603-4ED44C9F4E0F}" type="presParOf" srcId="{61DD3672-CDEE-49E3-B37E-C53ADAB74DA3}" destId="{0A871AA1-0379-4F48-A5B5-07CDEC395375}" srcOrd="8" destOrd="0" presId="urn:microsoft.com/office/officeart/2005/8/layout/list1"/>
    <dgm:cxn modelId="{B50EA1E2-07D6-4EB1-94D4-30E1CB5CED5A}" type="presParOf" srcId="{0A871AA1-0379-4F48-A5B5-07CDEC395375}" destId="{051D162E-748E-404B-9C35-BF46CE848643}" srcOrd="0" destOrd="0" presId="urn:microsoft.com/office/officeart/2005/8/layout/list1"/>
    <dgm:cxn modelId="{538A7C93-A5C9-4FEF-B5C0-BC42B3EEC5AC}" type="presParOf" srcId="{0A871AA1-0379-4F48-A5B5-07CDEC395375}" destId="{225675BC-950E-4E72-B0C9-F33F72294AB3}" srcOrd="1" destOrd="0" presId="urn:microsoft.com/office/officeart/2005/8/layout/list1"/>
    <dgm:cxn modelId="{321CFBA3-2FF4-4318-AF81-1BFE154EE7E6}" type="presParOf" srcId="{61DD3672-CDEE-49E3-B37E-C53ADAB74DA3}" destId="{F23471FE-7253-41A4-AE55-DB186FB707D6}" srcOrd="9" destOrd="0" presId="urn:microsoft.com/office/officeart/2005/8/layout/list1"/>
    <dgm:cxn modelId="{9C5A6D2F-F0D6-436F-8FFD-E06FB0BDD313}" type="presParOf" srcId="{61DD3672-CDEE-49E3-B37E-C53ADAB74DA3}" destId="{89ADF05A-5F0B-4596-A744-443F88C1108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8EB029-AA10-4A4C-A453-FD0C3277C3D0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55F7899-EFB5-44A9-9901-51A7118C2F89}">
      <dgm:prSet phldrT="[Tekst]" custT="1"/>
      <dgm:spPr/>
      <dgm:t>
        <a:bodyPr/>
        <a:lstStyle/>
        <a:p>
          <a:r>
            <a:rPr lang="pl-PL" sz="1400" b="1" dirty="0" smtClean="0"/>
            <a:t>Alokacja – 7 027 324,71 Euro</a:t>
          </a:r>
          <a:endParaRPr lang="pl-PL" sz="1400" b="1" dirty="0"/>
        </a:p>
      </dgm:t>
    </dgm:pt>
    <dgm:pt modelId="{F8F58F70-41F1-46A1-8D8E-11B0C1171495}">
      <dgm:prSet phldrT="[Tekst]" custT="1"/>
      <dgm:spPr/>
      <dgm:t>
        <a:bodyPr/>
        <a:lstStyle/>
        <a:p>
          <a:r>
            <a:rPr lang="pl-PL" sz="1600" b="1" dirty="0" smtClean="0"/>
            <a:t>Działanie 10.7 Aktywne i zdrowe starzenie się</a:t>
          </a:r>
          <a:endParaRPr lang="pl-PL" sz="1600" b="1" dirty="0"/>
        </a:p>
      </dgm:t>
    </dgm:pt>
    <dgm:pt modelId="{B99C7F16-2755-4691-BAC3-9253BF34AD80}" type="sibTrans" cxnId="{77E73531-89E1-4029-926C-2C67821B80DA}">
      <dgm:prSet/>
      <dgm:spPr/>
      <dgm:t>
        <a:bodyPr/>
        <a:lstStyle/>
        <a:p>
          <a:endParaRPr lang="pl-PL"/>
        </a:p>
      </dgm:t>
    </dgm:pt>
    <dgm:pt modelId="{E064597C-386F-4917-BA72-488144A0F85B}" type="parTrans" cxnId="{77E73531-89E1-4029-926C-2C67821B80DA}">
      <dgm:prSet/>
      <dgm:spPr/>
      <dgm:t>
        <a:bodyPr/>
        <a:lstStyle/>
        <a:p>
          <a:endParaRPr lang="pl-PL"/>
        </a:p>
      </dgm:t>
    </dgm:pt>
    <dgm:pt modelId="{B46B5C3B-4214-4892-9E24-9E3533144D6C}" type="sibTrans" cxnId="{8D2CAFCE-40BC-4177-A77B-227A476849F1}">
      <dgm:prSet/>
      <dgm:spPr/>
      <dgm:t>
        <a:bodyPr/>
        <a:lstStyle/>
        <a:p>
          <a:endParaRPr lang="pl-PL"/>
        </a:p>
      </dgm:t>
    </dgm:pt>
    <dgm:pt modelId="{207EACE1-66BC-4220-A3B5-992DD319934F}" type="parTrans" cxnId="{8D2CAFCE-40BC-4177-A77B-227A476849F1}">
      <dgm:prSet/>
      <dgm:spPr/>
      <dgm:t>
        <a:bodyPr/>
        <a:lstStyle/>
        <a:p>
          <a:endParaRPr lang="pl-PL"/>
        </a:p>
      </dgm:t>
    </dgm:pt>
    <dgm:pt modelId="{C83BC0EB-01C2-4041-83F9-D8E0F0332722}">
      <dgm:prSet phldrT="[Tekst]" custT="1"/>
      <dgm:spPr/>
      <dgm:t>
        <a:bodyPr/>
        <a:lstStyle/>
        <a:p>
          <a:pPr algn="just"/>
          <a:r>
            <a:rPr lang="pl-PL" sz="1600" b="1" dirty="0" smtClean="0"/>
            <a:t>Działanie 10.6 Usługi</a:t>
          </a:r>
          <a:r>
            <a:rPr lang="en-US" sz="1600" b="1" dirty="0" smtClean="0"/>
            <a:t> </a:t>
          </a:r>
          <a:r>
            <a:rPr lang="pl-PL" sz="1600" b="1" dirty="0" smtClean="0"/>
            <a:t>rozwojowe dla przedsiębiorstw MŚP i ich pracowników świadczone w oparciu o podejście popytowe</a:t>
          </a:r>
          <a:endParaRPr lang="pl-PL" sz="1600" b="1" dirty="0"/>
        </a:p>
      </dgm:t>
    </dgm:pt>
    <dgm:pt modelId="{1DA0FC2B-95D1-4374-BD11-7E074F41FB9D}" type="sibTrans" cxnId="{609358A8-A4F4-4974-ABED-7FBD76DC5619}">
      <dgm:prSet/>
      <dgm:spPr/>
      <dgm:t>
        <a:bodyPr/>
        <a:lstStyle/>
        <a:p>
          <a:endParaRPr lang="pl-PL"/>
        </a:p>
      </dgm:t>
    </dgm:pt>
    <dgm:pt modelId="{7058A789-EAE4-4150-911A-4139951244F4}" type="parTrans" cxnId="{609358A8-A4F4-4974-ABED-7FBD76DC5619}">
      <dgm:prSet/>
      <dgm:spPr/>
      <dgm:t>
        <a:bodyPr/>
        <a:lstStyle/>
        <a:p>
          <a:endParaRPr lang="pl-PL"/>
        </a:p>
      </dgm:t>
    </dgm:pt>
    <dgm:pt modelId="{887F816D-9906-41AA-AB4D-84B67C710146}">
      <dgm:prSet custT="1"/>
      <dgm:spPr/>
      <dgm:t>
        <a:bodyPr/>
        <a:lstStyle/>
        <a:p>
          <a:r>
            <a:rPr lang="pl-PL" sz="1400" b="1" dirty="0" smtClean="0"/>
            <a:t>Alokacja – 5 859 185,88 Euro</a:t>
          </a:r>
          <a:endParaRPr lang="pl-PL" sz="1400" b="1" dirty="0"/>
        </a:p>
      </dgm:t>
    </dgm:pt>
    <dgm:pt modelId="{44EBE986-9394-4004-9453-5487CC9FC8C2}">
      <dgm:prSet phldrT="[Tekst]" custT="1"/>
      <dgm:spPr/>
      <dgm:t>
        <a:bodyPr/>
        <a:lstStyle/>
        <a:p>
          <a:r>
            <a:rPr lang="pl-PL" sz="1400" b="1" dirty="0" smtClean="0"/>
            <a:t>Instytucja odpowiedzialna za wdrażanie - Wojewódzki Urząd Pracy w Olsztynie</a:t>
          </a:r>
          <a:endParaRPr lang="pl-PL" sz="1400" b="1" dirty="0"/>
        </a:p>
      </dgm:t>
    </dgm:pt>
    <dgm:pt modelId="{65941830-DA74-4816-9F50-F7D897B3DD3B}">
      <dgm:prSet phldrT="[Tekst]" custT="1"/>
      <dgm:spPr>
        <a:solidFill>
          <a:schemeClr val="accent3"/>
        </a:solidFill>
      </dgm:spPr>
      <dgm:t>
        <a:bodyPr/>
        <a:lstStyle/>
        <a:p>
          <a:pPr algn="just"/>
          <a:r>
            <a:rPr lang="pl-PL" sz="1600" b="1" dirty="0" smtClean="0"/>
            <a:t>Działanie 10.5 Wsparcie pracowników i osób zwolnionych poprzez działania </a:t>
          </a:r>
          <a:r>
            <a:rPr lang="pl-PL" sz="1600" b="1" dirty="0" err="1" smtClean="0"/>
            <a:t>outplacementowe</a:t>
          </a:r>
          <a:endParaRPr lang="pl-PL" sz="1600" b="1" dirty="0"/>
        </a:p>
      </dgm:t>
    </dgm:pt>
    <dgm:pt modelId="{CB51D8D8-74A6-494B-9AA0-E27134197848}" type="sibTrans" cxnId="{DFC040AF-8820-422B-84D5-33336DB7F080}">
      <dgm:prSet/>
      <dgm:spPr/>
      <dgm:t>
        <a:bodyPr/>
        <a:lstStyle/>
        <a:p>
          <a:endParaRPr lang="pl-PL"/>
        </a:p>
      </dgm:t>
    </dgm:pt>
    <dgm:pt modelId="{F823EF84-49B5-4C36-8633-B35FE9E09AE7}" type="parTrans" cxnId="{DFC040AF-8820-422B-84D5-33336DB7F080}">
      <dgm:prSet/>
      <dgm:spPr/>
      <dgm:t>
        <a:bodyPr/>
        <a:lstStyle/>
        <a:p>
          <a:endParaRPr lang="pl-PL"/>
        </a:p>
      </dgm:t>
    </dgm:pt>
    <dgm:pt modelId="{8F116CDD-47B9-4CA0-85CA-E8AFAF089044}" type="sibTrans" cxnId="{A63C9370-16E7-43CB-BFC4-E3654300327C}">
      <dgm:prSet/>
      <dgm:spPr/>
      <dgm:t>
        <a:bodyPr/>
        <a:lstStyle/>
        <a:p>
          <a:endParaRPr lang="pl-PL"/>
        </a:p>
      </dgm:t>
    </dgm:pt>
    <dgm:pt modelId="{CD357DC7-1165-4E9C-963F-47D52450774D}" type="parTrans" cxnId="{A63C9370-16E7-43CB-BFC4-E3654300327C}">
      <dgm:prSet/>
      <dgm:spPr/>
      <dgm:t>
        <a:bodyPr/>
        <a:lstStyle/>
        <a:p>
          <a:endParaRPr lang="pl-PL"/>
        </a:p>
      </dgm:t>
    </dgm:pt>
    <dgm:pt modelId="{63C92940-87ED-4B55-AE0C-63F3770BA833}" type="sibTrans" cxnId="{4956FE67-7E5D-48FD-BB66-FFB4EEF4BBF3}">
      <dgm:prSet/>
      <dgm:spPr/>
      <dgm:t>
        <a:bodyPr/>
        <a:lstStyle/>
        <a:p>
          <a:endParaRPr lang="pl-PL"/>
        </a:p>
      </dgm:t>
    </dgm:pt>
    <dgm:pt modelId="{D5C1B37C-2CD1-4FE4-B27A-CEE27C89BA23}" type="parTrans" cxnId="{4956FE67-7E5D-48FD-BB66-FFB4EEF4BBF3}">
      <dgm:prSet/>
      <dgm:spPr/>
      <dgm:t>
        <a:bodyPr/>
        <a:lstStyle/>
        <a:p>
          <a:endParaRPr lang="pl-PL"/>
        </a:p>
      </dgm:t>
    </dgm:pt>
    <dgm:pt modelId="{D7ACB144-6372-43CC-AB05-0BF7DC64F5D1}">
      <dgm:prSet custT="1"/>
      <dgm:spPr/>
      <dgm:t>
        <a:bodyPr/>
        <a:lstStyle/>
        <a:p>
          <a:r>
            <a:rPr lang="pl-PL" sz="1400" b="1" dirty="0" smtClean="0"/>
            <a:t>Alokacja – 11 764 706,00 Euro</a:t>
          </a:r>
        </a:p>
      </dgm:t>
    </dgm:pt>
    <dgm:pt modelId="{3F54366E-0889-4F52-BF4D-6AA0946176EA}">
      <dgm:prSet phldrT="[Tekst]" custT="1"/>
      <dgm:spPr/>
      <dgm:t>
        <a:bodyPr/>
        <a:lstStyle/>
        <a:p>
          <a:r>
            <a:rPr lang="pl-PL" sz="1400" b="1" smtClean="0"/>
            <a:t>Instytucja odpowiedzialna za wdrażanie - Wojewódzki Urząd Pracy w Olsztynie</a:t>
          </a:r>
          <a:endParaRPr lang="pl-PL" sz="1400" b="1" dirty="0"/>
        </a:p>
      </dgm:t>
    </dgm:pt>
    <dgm:pt modelId="{04347641-CC0A-4569-9AD5-8793B8398792}">
      <dgm:prSet phldrT="[Tekst]" custT="1"/>
      <dgm:spPr>
        <a:solidFill>
          <a:schemeClr val="accent3"/>
        </a:solidFill>
      </dgm:spPr>
      <dgm:t>
        <a:bodyPr/>
        <a:lstStyle/>
        <a:p>
          <a:pPr algn="just"/>
          <a:r>
            <a:rPr lang="pl-PL" sz="1600" b="1" dirty="0" smtClean="0"/>
            <a:t>Działanie 10.4 Pomoc w powrocie lub wejściu na rynek pracy osobom sprawującym opiekę nad dziećmi do lat 3</a:t>
          </a:r>
          <a:endParaRPr lang="pl-PL" sz="1600" b="1" dirty="0"/>
        </a:p>
      </dgm:t>
    </dgm:pt>
    <dgm:pt modelId="{C0E999C6-36F1-4801-B91B-B2F639FF222D}" type="sibTrans" cxnId="{0E627EE1-49DC-4047-909B-38C9C19B6EA9}">
      <dgm:prSet/>
      <dgm:spPr/>
      <dgm:t>
        <a:bodyPr/>
        <a:lstStyle/>
        <a:p>
          <a:endParaRPr lang="pl-PL"/>
        </a:p>
      </dgm:t>
    </dgm:pt>
    <dgm:pt modelId="{03122FCE-386F-48FC-A2F7-C597BF0ECA90}" type="parTrans" cxnId="{0E627EE1-49DC-4047-909B-38C9C19B6EA9}">
      <dgm:prSet/>
      <dgm:spPr/>
      <dgm:t>
        <a:bodyPr/>
        <a:lstStyle/>
        <a:p>
          <a:endParaRPr lang="pl-PL"/>
        </a:p>
      </dgm:t>
    </dgm:pt>
    <dgm:pt modelId="{FD7679B6-2087-435B-8126-B0BFCD3B104D}" type="sibTrans" cxnId="{0A13F5F3-BBCA-4F97-BBA3-BCDFE6EFCD61}">
      <dgm:prSet/>
      <dgm:spPr/>
      <dgm:t>
        <a:bodyPr/>
        <a:lstStyle/>
        <a:p>
          <a:endParaRPr lang="pl-PL"/>
        </a:p>
      </dgm:t>
    </dgm:pt>
    <dgm:pt modelId="{36702C59-4B6E-4EFA-B70D-ED74D86ECB02}" type="parTrans" cxnId="{0A13F5F3-BBCA-4F97-BBA3-BCDFE6EFCD61}">
      <dgm:prSet/>
      <dgm:spPr/>
      <dgm:t>
        <a:bodyPr/>
        <a:lstStyle/>
        <a:p>
          <a:endParaRPr lang="pl-PL"/>
        </a:p>
      </dgm:t>
    </dgm:pt>
    <dgm:pt modelId="{066837CA-8D7B-476F-B0E0-FEDADB070BE2}" type="sibTrans" cxnId="{0CE5F8FA-4745-401E-8448-31D4DC26E920}">
      <dgm:prSet/>
      <dgm:spPr/>
      <dgm:t>
        <a:bodyPr/>
        <a:lstStyle/>
        <a:p>
          <a:endParaRPr lang="pl-PL"/>
        </a:p>
      </dgm:t>
    </dgm:pt>
    <dgm:pt modelId="{CE443CD1-D8DE-4D47-B8FB-2855D2A31ED1}" type="parTrans" cxnId="{0CE5F8FA-4745-401E-8448-31D4DC26E920}">
      <dgm:prSet/>
      <dgm:spPr/>
      <dgm:t>
        <a:bodyPr/>
        <a:lstStyle/>
        <a:p>
          <a:endParaRPr lang="pl-PL"/>
        </a:p>
      </dgm:t>
    </dgm:pt>
    <dgm:pt modelId="{6E6A385D-0446-4339-81FE-D66D8EE76CED}">
      <dgm:prSet phldrT="[Tekst]" custT="1"/>
      <dgm:spPr/>
      <dgm:t>
        <a:bodyPr rIns="144000"/>
        <a:lstStyle/>
        <a:p>
          <a:r>
            <a:rPr lang="pl-PL" sz="1400" b="1" dirty="0" smtClean="0"/>
            <a:t>Instytucja odpowiedzialna za wdrażanie – Departament Europejskiego Funduszu Społecznego UM WWM</a:t>
          </a:r>
          <a:endParaRPr lang="pl-PL" sz="1400" b="1" dirty="0"/>
        </a:p>
      </dgm:t>
    </dgm:pt>
    <dgm:pt modelId="{0057DC80-5D29-459F-A3F4-0E082B089F1E}" type="parTrans" cxnId="{B52B8DD9-1579-492A-8B2D-B1EB3212C930}">
      <dgm:prSet/>
      <dgm:spPr/>
      <dgm:t>
        <a:bodyPr/>
        <a:lstStyle/>
        <a:p>
          <a:endParaRPr lang="pl-PL"/>
        </a:p>
      </dgm:t>
    </dgm:pt>
    <dgm:pt modelId="{E3E03D2C-7AED-4C82-A799-AE489BEF9958}" type="sibTrans" cxnId="{B52B8DD9-1579-492A-8B2D-B1EB3212C930}">
      <dgm:prSet/>
      <dgm:spPr/>
      <dgm:t>
        <a:bodyPr/>
        <a:lstStyle/>
        <a:p>
          <a:endParaRPr lang="pl-PL"/>
        </a:p>
      </dgm:t>
    </dgm:pt>
    <dgm:pt modelId="{F46B31FF-5F9B-43FB-8E26-5E45651548AF}">
      <dgm:prSet phldrT="[Tekst]" custT="1"/>
      <dgm:spPr/>
      <dgm:t>
        <a:bodyPr rIns="144000"/>
        <a:lstStyle/>
        <a:p>
          <a:r>
            <a:rPr lang="pl-PL" sz="1400" b="1" dirty="0" smtClean="0"/>
            <a:t>Alokacja - 33 088 720,00 Euro</a:t>
          </a:r>
          <a:endParaRPr lang="pl-PL" sz="1400" b="1" dirty="0"/>
        </a:p>
      </dgm:t>
    </dgm:pt>
    <dgm:pt modelId="{78FDC0E2-2D8B-4CD1-9F5E-B68C6BAC0530}" type="parTrans" cxnId="{7F782243-53A9-4F09-8C06-92779FC9F31F}">
      <dgm:prSet/>
      <dgm:spPr/>
      <dgm:t>
        <a:bodyPr/>
        <a:lstStyle/>
        <a:p>
          <a:endParaRPr lang="pl-PL"/>
        </a:p>
      </dgm:t>
    </dgm:pt>
    <dgm:pt modelId="{4110804B-7281-4E36-957E-3F0024D1FD0C}" type="sibTrans" cxnId="{7F782243-53A9-4F09-8C06-92779FC9F31F}">
      <dgm:prSet/>
      <dgm:spPr/>
      <dgm:t>
        <a:bodyPr/>
        <a:lstStyle/>
        <a:p>
          <a:endParaRPr lang="pl-PL"/>
        </a:p>
      </dgm:t>
    </dgm:pt>
    <dgm:pt modelId="{6368F927-4884-490F-9D9B-2B54830FDB05}">
      <dgm:prSet phldrT="[Tekst]" custT="1"/>
      <dgm:spPr/>
      <dgm:t>
        <a:bodyPr/>
        <a:lstStyle/>
        <a:p>
          <a:r>
            <a:rPr lang="pl-PL" sz="1400" b="1" dirty="0" smtClean="0"/>
            <a:t>Instytucja odpowiedzialna za wdrażanie – Regionalny Ośrodek Polityki Społecznej UM WWM</a:t>
          </a:r>
          <a:endParaRPr lang="pl-PL" sz="1400" b="1" dirty="0"/>
        </a:p>
      </dgm:t>
    </dgm:pt>
    <dgm:pt modelId="{FA705A2D-103D-404F-B8E3-76883F0AAC30}" type="parTrans" cxnId="{FA8C9776-3AE5-46B5-A273-CE75C0EE7895}">
      <dgm:prSet/>
      <dgm:spPr/>
      <dgm:t>
        <a:bodyPr/>
        <a:lstStyle/>
        <a:p>
          <a:endParaRPr lang="pl-PL"/>
        </a:p>
      </dgm:t>
    </dgm:pt>
    <dgm:pt modelId="{3EB1E9F3-74CD-4F6E-88AD-39AF5C1A6470}" type="sibTrans" cxnId="{FA8C9776-3AE5-46B5-A273-CE75C0EE7895}">
      <dgm:prSet/>
      <dgm:spPr/>
      <dgm:t>
        <a:bodyPr/>
        <a:lstStyle/>
        <a:p>
          <a:endParaRPr lang="pl-PL"/>
        </a:p>
      </dgm:t>
    </dgm:pt>
    <dgm:pt modelId="{61DD3672-CDEE-49E3-B37E-C53ADAB74DA3}" type="pres">
      <dgm:prSet presAssocID="{828EB029-AA10-4A4C-A453-FD0C3277C3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F7898B8-AD3D-47E9-8AE9-5C10857F03DC}" type="pres">
      <dgm:prSet presAssocID="{04347641-CC0A-4569-9AD5-8793B8398792}" presName="parentLin" presStyleCnt="0"/>
      <dgm:spPr/>
      <dgm:t>
        <a:bodyPr/>
        <a:lstStyle/>
        <a:p>
          <a:endParaRPr lang="pl-PL"/>
        </a:p>
      </dgm:t>
    </dgm:pt>
    <dgm:pt modelId="{5A2E3E22-5078-47F8-AB28-2386F129D78A}" type="pres">
      <dgm:prSet presAssocID="{04347641-CC0A-4569-9AD5-8793B8398792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00922F69-DE00-47FD-AF90-4895E2285D0E}" type="pres">
      <dgm:prSet presAssocID="{04347641-CC0A-4569-9AD5-8793B8398792}" presName="parentText" presStyleLbl="node1" presStyleIdx="0" presStyleCnt="4" custScaleX="153422" custScaleY="158893" custLinFactNeighborX="-48427" custLinFactNeighborY="38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CCE587-4F4C-4E02-A97F-CF53E0E6D6C3}" type="pres">
      <dgm:prSet presAssocID="{04347641-CC0A-4569-9AD5-8793B8398792}" presName="negativeSpace" presStyleCnt="0"/>
      <dgm:spPr/>
      <dgm:t>
        <a:bodyPr/>
        <a:lstStyle/>
        <a:p>
          <a:endParaRPr lang="pl-PL"/>
        </a:p>
      </dgm:t>
    </dgm:pt>
    <dgm:pt modelId="{B129C2BD-F11C-48FB-96A2-4753983B83B9}" type="pres">
      <dgm:prSet presAssocID="{04347641-CC0A-4569-9AD5-8793B839879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E6B441-1153-4B1B-991E-655978B03BC5}" type="pres">
      <dgm:prSet presAssocID="{C0E999C6-36F1-4801-B91B-B2F639FF222D}" presName="spaceBetweenRectangles" presStyleCnt="0"/>
      <dgm:spPr/>
      <dgm:t>
        <a:bodyPr/>
        <a:lstStyle/>
        <a:p>
          <a:endParaRPr lang="pl-PL"/>
        </a:p>
      </dgm:t>
    </dgm:pt>
    <dgm:pt modelId="{1A110ACE-D800-4F2F-B5E6-6122A4BC210B}" type="pres">
      <dgm:prSet presAssocID="{65941830-DA74-4816-9F50-F7D897B3DD3B}" presName="parentLin" presStyleCnt="0"/>
      <dgm:spPr/>
      <dgm:t>
        <a:bodyPr/>
        <a:lstStyle/>
        <a:p>
          <a:endParaRPr lang="pl-PL"/>
        </a:p>
      </dgm:t>
    </dgm:pt>
    <dgm:pt modelId="{D228987B-1416-4CB8-98F0-731DFA049DDF}" type="pres">
      <dgm:prSet presAssocID="{65941830-DA74-4816-9F50-F7D897B3DD3B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E8389021-727B-4DF4-9D7E-F4BA9F59CD70}" type="pres">
      <dgm:prSet presAssocID="{65941830-DA74-4816-9F50-F7D897B3DD3B}" presName="parentText" presStyleLbl="node1" presStyleIdx="1" presStyleCnt="4" custScaleX="153422" custScaleY="158893" custLinFactNeighborX="-48427" custLinFactNeighborY="38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F35FAB-2413-4B9D-A0A6-91F0E91542B4}" type="pres">
      <dgm:prSet presAssocID="{65941830-DA74-4816-9F50-F7D897B3DD3B}" presName="negativeSpace" presStyleCnt="0"/>
      <dgm:spPr/>
      <dgm:t>
        <a:bodyPr/>
        <a:lstStyle/>
        <a:p>
          <a:endParaRPr lang="pl-PL"/>
        </a:p>
      </dgm:t>
    </dgm:pt>
    <dgm:pt modelId="{9135401C-04B5-40FA-ACC4-78E852238476}" type="pres">
      <dgm:prSet presAssocID="{65941830-DA74-4816-9F50-F7D897B3DD3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F39C6F-1D5F-44FE-B7C1-7F54F954A985}" type="pres">
      <dgm:prSet presAssocID="{CB51D8D8-74A6-494B-9AA0-E27134197848}" presName="spaceBetweenRectangles" presStyleCnt="0"/>
      <dgm:spPr/>
      <dgm:t>
        <a:bodyPr/>
        <a:lstStyle/>
        <a:p>
          <a:endParaRPr lang="pl-PL"/>
        </a:p>
      </dgm:t>
    </dgm:pt>
    <dgm:pt modelId="{25147F88-533A-4244-9C6B-A5C0C1E14A2B}" type="pres">
      <dgm:prSet presAssocID="{C83BC0EB-01C2-4041-83F9-D8E0F0332722}" presName="parentLin" presStyleCnt="0"/>
      <dgm:spPr/>
      <dgm:t>
        <a:bodyPr/>
        <a:lstStyle/>
        <a:p>
          <a:endParaRPr lang="pl-PL"/>
        </a:p>
      </dgm:t>
    </dgm:pt>
    <dgm:pt modelId="{7C8A0A1B-4137-4A1B-A93C-F9EF6CFEAB7D}" type="pres">
      <dgm:prSet presAssocID="{C83BC0EB-01C2-4041-83F9-D8E0F0332722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AA898C47-2176-443F-8882-81921C1EAF1B}" type="pres">
      <dgm:prSet presAssocID="{C83BC0EB-01C2-4041-83F9-D8E0F0332722}" presName="parentText" presStyleLbl="node1" presStyleIdx="2" presStyleCnt="4" custScaleX="153422" custScaleY="158893" custLinFactNeighborX="-48427" custLinFactNeighborY="38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1FE090-E981-4775-AA86-9745D3DA6463}" type="pres">
      <dgm:prSet presAssocID="{C83BC0EB-01C2-4041-83F9-D8E0F0332722}" presName="negativeSpace" presStyleCnt="0"/>
      <dgm:spPr/>
      <dgm:t>
        <a:bodyPr/>
        <a:lstStyle/>
        <a:p>
          <a:endParaRPr lang="pl-PL"/>
        </a:p>
      </dgm:t>
    </dgm:pt>
    <dgm:pt modelId="{E9EB6F67-C5A1-4C12-9626-576C698CA9B5}" type="pres">
      <dgm:prSet presAssocID="{C83BC0EB-01C2-4041-83F9-D8E0F0332722}" presName="childText" presStyleLbl="conFgAcc1" presStyleIdx="2" presStyleCnt="4" custLinFactNeighborX="-7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83D837-EFA7-45DE-8216-DD1A1CADB8CB}" type="pres">
      <dgm:prSet presAssocID="{1DA0FC2B-95D1-4374-BD11-7E074F41FB9D}" presName="spaceBetweenRectangles" presStyleCnt="0"/>
      <dgm:spPr/>
      <dgm:t>
        <a:bodyPr/>
        <a:lstStyle/>
        <a:p>
          <a:endParaRPr lang="pl-PL"/>
        </a:p>
      </dgm:t>
    </dgm:pt>
    <dgm:pt modelId="{199A91C5-5600-46E3-A87C-13CF5DDFA549}" type="pres">
      <dgm:prSet presAssocID="{F8F58F70-41F1-46A1-8D8E-11B0C1171495}" presName="parentLin" presStyleCnt="0"/>
      <dgm:spPr/>
      <dgm:t>
        <a:bodyPr/>
        <a:lstStyle/>
        <a:p>
          <a:endParaRPr lang="pl-PL"/>
        </a:p>
      </dgm:t>
    </dgm:pt>
    <dgm:pt modelId="{55971639-7B11-4376-BE6D-4EF260002367}" type="pres">
      <dgm:prSet presAssocID="{F8F58F70-41F1-46A1-8D8E-11B0C1171495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BD86E4BF-87A9-46A0-9D6E-1B7EF1A90BB9}" type="pres">
      <dgm:prSet presAssocID="{F8F58F70-41F1-46A1-8D8E-11B0C1171495}" presName="parentText" presStyleLbl="node1" presStyleIdx="3" presStyleCnt="4" custScaleX="153422" custScaleY="158893" custLinFactNeighborX="-48427" custLinFactNeighborY="384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EF1400-4962-45F6-849B-B382B8DCCD2D}" type="pres">
      <dgm:prSet presAssocID="{F8F58F70-41F1-46A1-8D8E-11B0C1171495}" presName="negativeSpace" presStyleCnt="0"/>
      <dgm:spPr/>
      <dgm:t>
        <a:bodyPr/>
        <a:lstStyle/>
        <a:p>
          <a:endParaRPr lang="pl-PL"/>
        </a:p>
      </dgm:t>
    </dgm:pt>
    <dgm:pt modelId="{62A26909-2545-437A-8B93-A2F300DC72C1}" type="pres">
      <dgm:prSet presAssocID="{F8F58F70-41F1-46A1-8D8E-11B0C1171495}" presName="childText" presStyleLbl="conFgAcc1" presStyleIdx="3" presStyleCnt="4" custLinFactNeighborX="-7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7113141-C7BE-4788-8093-2F770F0B90F7}" type="presOf" srcId="{04347641-CC0A-4569-9AD5-8793B8398792}" destId="{5A2E3E22-5078-47F8-AB28-2386F129D78A}" srcOrd="0" destOrd="0" presId="urn:microsoft.com/office/officeart/2005/8/layout/list1"/>
    <dgm:cxn modelId="{0E627EE1-49DC-4047-909B-38C9C19B6EA9}" srcId="{828EB029-AA10-4A4C-A453-FD0C3277C3D0}" destId="{04347641-CC0A-4569-9AD5-8793B8398792}" srcOrd="0" destOrd="0" parTransId="{03122FCE-386F-48FC-A2F7-C597BF0ECA90}" sibTransId="{C0E999C6-36F1-4801-B91B-B2F639FF222D}"/>
    <dgm:cxn modelId="{B52B8DD9-1579-492A-8B2D-B1EB3212C930}" srcId="{C83BC0EB-01C2-4041-83F9-D8E0F0332722}" destId="{6E6A385D-0446-4339-81FE-D66D8EE76CED}" srcOrd="0" destOrd="0" parTransId="{0057DC80-5D29-459F-A3F4-0E082B089F1E}" sibTransId="{E3E03D2C-7AED-4C82-A799-AE489BEF9958}"/>
    <dgm:cxn modelId="{0CE5F8FA-4745-401E-8448-31D4DC26E920}" srcId="{04347641-CC0A-4569-9AD5-8793B8398792}" destId="{3F54366E-0889-4F52-BF4D-6AA0946176EA}" srcOrd="0" destOrd="0" parTransId="{CE443CD1-D8DE-4D47-B8FB-2855D2A31ED1}" sibTransId="{066837CA-8D7B-476F-B0E0-FEDADB070BE2}"/>
    <dgm:cxn modelId="{FA8C9776-3AE5-46B5-A273-CE75C0EE7895}" srcId="{F8F58F70-41F1-46A1-8D8E-11B0C1171495}" destId="{6368F927-4884-490F-9D9B-2B54830FDB05}" srcOrd="0" destOrd="0" parTransId="{FA705A2D-103D-404F-B8E3-76883F0AAC30}" sibTransId="{3EB1E9F3-74CD-4F6E-88AD-39AF5C1A6470}"/>
    <dgm:cxn modelId="{882EDE7F-3741-4EF6-BE08-1892100E1B9D}" type="presOf" srcId="{65941830-DA74-4816-9F50-F7D897B3DD3B}" destId="{D228987B-1416-4CB8-98F0-731DFA049DDF}" srcOrd="0" destOrd="0" presId="urn:microsoft.com/office/officeart/2005/8/layout/list1"/>
    <dgm:cxn modelId="{A57C8607-2F8A-4082-BF22-7898BADFC36F}" type="presOf" srcId="{C83BC0EB-01C2-4041-83F9-D8E0F0332722}" destId="{AA898C47-2176-443F-8882-81921C1EAF1B}" srcOrd="1" destOrd="0" presId="urn:microsoft.com/office/officeart/2005/8/layout/list1"/>
    <dgm:cxn modelId="{609358A8-A4F4-4974-ABED-7FBD76DC5619}" srcId="{828EB029-AA10-4A4C-A453-FD0C3277C3D0}" destId="{C83BC0EB-01C2-4041-83F9-D8E0F0332722}" srcOrd="2" destOrd="0" parTransId="{7058A789-EAE4-4150-911A-4139951244F4}" sibTransId="{1DA0FC2B-95D1-4374-BD11-7E074F41FB9D}"/>
    <dgm:cxn modelId="{7F782243-53A9-4F09-8C06-92779FC9F31F}" srcId="{C83BC0EB-01C2-4041-83F9-D8E0F0332722}" destId="{F46B31FF-5F9B-43FB-8E26-5E45651548AF}" srcOrd="1" destOrd="0" parTransId="{78FDC0E2-2D8B-4CD1-9F5E-B68C6BAC0530}" sibTransId="{4110804B-7281-4E36-957E-3F0024D1FD0C}"/>
    <dgm:cxn modelId="{D2ABE46D-63AD-4AA0-ADF3-53553F5EF3D7}" type="presOf" srcId="{D7ACB144-6372-43CC-AB05-0BF7DC64F5D1}" destId="{B129C2BD-F11C-48FB-96A2-4753983B83B9}" srcOrd="0" destOrd="1" presId="urn:microsoft.com/office/officeart/2005/8/layout/list1"/>
    <dgm:cxn modelId="{7BF705AF-1342-4409-B870-FF122613B032}" type="presOf" srcId="{F8F58F70-41F1-46A1-8D8E-11B0C1171495}" destId="{55971639-7B11-4376-BE6D-4EF260002367}" srcOrd="0" destOrd="0" presId="urn:microsoft.com/office/officeart/2005/8/layout/list1"/>
    <dgm:cxn modelId="{20D640F7-9438-4762-9D2E-1A3B532E6DD2}" type="presOf" srcId="{6368F927-4884-490F-9D9B-2B54830FDB05}" destId="{62A26909-2545-437A-8B93-A2F300DC72C1}" srcOrd="0" destOrd="0" presId="urn:microsoft.com/office/officeart/2005/8/layout/list1"/>
    <dgm:cxn modelId="{DFC040AF-8820-422B-84D5-33336DB7F080}" srcId="{828EB029-AA10-4A4C-A453-FD0C3277C3D0}" destId="{65941830-DA74-4816-9F50-F7D897B3DD3B}" srcOrd="1" destOrd="0" parTransId="{F823EF84-49B5-4C36-8633-B35FE9E09AE7}" sibTransId="{CB51D8D8-74A6-494B-9AA0-E27134197848}"/>
    <dgm:cxn modelId="{4956FE67-7E5D-48FD-BB66-FFB4EEF4BBF3}" srcId="{65941830-DA74-4816-9F50-F7D897B3DD3B}" destId="{44EBE986-9394-4004-9453-5487CC9FC8C2}" srcOrd="0" destOrd="0" parTransId="{D5C1B37C-2CD1-4FE4-B27A-CEE27C89BA23}" sibTransId="{63C92940-87ED-4B55-AE0C-63F3770BA833}"/>
    <dgm:cxn modelId="{55E082CF-06CB-44D2-B916-3C335B346BDF}" type="presOf" srcId="{A55F7899-EFB5-44A9-9901-51A7118C2F89}" destId="{62A26909-2545-437A-8B93-A2F300DC72C1}" srcOrd="0" destOrd="1" presId="urn:microsoft.com/office/officeart/2005/8/layout/list1"/>
    <dgm:cxn modelId="{8399E44C-30DC-4947-92B4-CD6E70FCA5F5}" type="presOf" srcId="{65941830-DA74-4816-9F50-F7D897B3DD3B}" destId="{E8389021-727B-4DF4-9D7E-F4BA9F59CD70}" srcOrd="1" destOrd="0" presId="urn:microsoft.com/office/officeart/2005/8/layout/list1"/>
    <dgm:cxn modelId="{CF62E26F-B9BE-4635-868D-458D855FCFA8}" type="presOf" srcId="{887F816D-9906-41AA-AB4D-84B67C710146}" destId="{9135401C-04B5-40FA-ACC4-78E852238476}" srcOrd="0" destOrd="1" presId="urn:microsoft.com/office/officeart/2005/8/layout/list1"/>
    <dgm:cxn modelId="{C33C586F-0E85-4A62-9CAD-5C397F697137}" type="presOf" srcId="{C83BC0EB-01C2-4041-83F9-D8E0F0332722}" destId="{7C8A0A1B-4137-4A1B-A93C-F9EF6CFEAB7D}" srcOrd="0" destOrd="0" presId="urn:microsoft.com/office/officeart/2005/8/layout/list1"/>
    <dgm:cxn modelId="{BB172336-EFA3-46C1-A117-1561DA1D3168}" type="presOf" srcId="{6E6A385D-0446-4339-81FE-D66D8EE76CED}" destId="{E9EB6F67-C5A1-4C12-9626-576C698CA9B5}" srcOrd="0" destOrd="0" presId="urn:microsoft.com/office/officeart/2005/8/layout/list1"/>
    <dgm:cxn modelId="{A63C9370-16E7-43CB-BFC4-E3654300327C}" srcId="{65941830-DA74-4816-9F50-F7D897B3DD3B}" destId="{887F816D-9906-41AA-AB4D-84B67C710146}" srcOrd="1" destOrd="0" parTransId="{CD357DC7-1165-4E9C-963F-47D52450774D}" sibTransId="{8F116CDD-47B9-4CA0-85CA-E8AFAF089044}"/>
    <dgm:cxn modelId="{77E73531-89E1-4029-926C-2C67821B80DA}" srcId="{828EB029-AA10-4A4C-A453-FD0C3277C3D0}" destId="{F8F58F70-41F1-46A1-8D8E-11B0C1171495}" srcOrd="3" destOrd="0" parTransId="{E064597C-386F-4917-BA72-488144A0F85B}" sibTransId="{B99C7F16-2755-4691-BAC3-9253BF34AD80}"/>
    <dgm:cxn modelId="{1650D067-65A7-4B2A-8A6C-DF2661DA1667}" type="presOf" srcId="{F46B31FF-5F9B-43FB-8E26-5E45651548AF}" destId="{E9EB6F67-C5A1-4C12-9626-576C698CA9B5}" srcOrd="0" destOrd="1" presId="urn:microsoft.com/office/officeart/2005/8/layout/list1"/>
    <dgm:cxn modelId="{0A13F5F3-BBCA-4F97-BBA3-BCDFE6EFCD61}" srcId="{04347641-CC0A-4569-9AD5-8793B8398792}" destId="{D7ACB144-6372-43CC-AB05-0BF7DC64F5D1}" srcOrd="1" destOrd="0" parTransId="{36702C59-4B6E-4EFA-B70D-ED74D86ECB02}" sibTransId="{FD7679B6-2087-435B-8126-B0BFCD3B104D}"/>
    <dgm:cxn modelId="{87487647-B7C5-4753-92C2-EA78ADF58CC9}" type="presOf" srcId="{3F54366E-0889-4F52-BF4D-6AA0946176EA}" destId="{B129C2BD-F11C-48FB-96A2-4753983B83B9}" srcOrd="0" destOrd="0" presId="urn:microsoft.com/office/officeart/2005/8/layout/list1"/>
    <dgm:cxn modelId="{DBDB5A0B-91C8-47B9-A8E9-91D0988C5710}" type="presOf" srcId="{828EB029-AA10-4A4C-A453-FD0C3277C3D0}" destId="{61DD3672-CDEE-49E3-B37E-C53ADAB74DA3}" srcOrd="0" destOrd="0" presId="urn:microsoft.com/office/officeart/2005/8/layout/list1"/>
    <dgm:cxn modelId="{ECF94919-B703-4291-86D1-EE0540955539}" type="presOf" srcId="{04347641-CC0A-4569-9AD5-8793B8398792}" destId="{00922F69-DE00-47FD-AF90-4895E2285D0E}" srcOrd="1" destOrd="0" presId="urn:microsoft.com/office/officeart/2005/8/layout/list1"/>
    <dgm:cxn modelId="{8AED7133-42E1-49E6-9EBC-8963675FE29E}" type="presOf" srcId="{F8F58F70-41F1-46A1-8D8E-11B0C1171495}" destId="{BD86E4BF-87A9-46A0-9D6E-1B7EF1A90BB9}" srcOrd="1" destOrd="0" presId="urn:microsoft.com/office/officeart/2005/8/layout/list1"/>
    <dgm:cxn modelId="{8D2CAFCE-40BC-4177-A77B-227A476849F1}" srcId="{F8F58F70-41F1-46A1-8D8E-11B0C1171495}" destId="{A55F7899-EFB5-44A9-9901-51A7118C2F89}" srcOrd="1" destOrd="0" parTransId="{207EACE1-66BC-4220-A3B5-992DD319934F}" sibTransId="{B46B5C3B-4214-4892-9E24-9E3533144D6C}"/>
    <dgm:cxn modelId="{21D52100-2D27-49B7-8B88-F5F696339539}" type="presOf" srcId="{44EBE986-9394-4004-9453-5487CC9FC8C2}" destId="{9135401C-04B5-40FA-ACC4-78E852238476}" srcOrd="0" destOrd="0" presId="urn:microsoft.com/office/officeart/2005/8/layout/list1"/>
    <dgm:cxn modelId="{FB3DAD5E-09A1-4B1D-8B52-6598A4ECEF4A}" type="presParOf" srcId="{61DD3672-CDEE-49E3-B37E-C53ADAB74DA3}" destId="{5F7898B8-AD3D-47E9-8AE9-5C10857F03DC}" srcOrd="0" destOrd="0" presId="urn:microsoft.com/office/officeart/2005/8/layout/list1"/>
    <dgm:cxn modelId="{373B69E3-F4A8-4E02-968D-2B1FF6826871}" type="presParOf" srcId="{5F7898B8-AD3D-47E9-8AE9-5C10857F03DC}" destId="{5A2E3E22-5078-47F8-AB28-2386F129D78A}" srcOrd="0" destOrd="0" presId="urn:microsoft.com/office/officeart/2005/8/layout/list1"/>
    <dgm:cxn modelId="{9A176E9D-A099-4696-976F-30657D59C712}" type="presParOf" srcId="{5F7898B8-AD3D-47E9-8AE9-5C10857F03DC}" destId="{00922F69-DE00-47FD-AF90-4895E2285D0E}" srcOrd="1" destOrd="0" presId="urn:microsoft.com/office/officeart/2005/8/layout/list1"/>
    <dgm:cxn modelId="{E06FB898-384A-4BBC-BC77-D0EB774BF2CA}" type="presParOf" srcId="{61DD3672-CDEE-49E3-B37E-C53ADAB74DA3}" destId="{80CCE587-4F4C-4E02-A97F-CF53E0E6D6C3}" srcOrd="1" destOrd="0" presId="urn:microsoft.com/office/officeart/2005/8/layout/list1"/>
    <dgm:cxn modelId="{824366CA-9FEE-4D45-A973-911A39079D6E}" type="presParOf" srcId="{61DD3672-CDEE-49E3-B37E-C53ADAB74DA3}" destId="{B129C2BD-F11C-48FB-96A2-4753983B83B9}" srcOrd="2" destOrd="0" presId="urn:microsoft.com/office/officeart/2005/8/layout/list1"/>
    <dgm:cxn modelId="{145CD8C9-EF4E-46A3-ABF7-158EC8080497}" type="presParOf" srcId="{61DD3672-CDEE-49E3-B37E-C53ADAB74DA3}" destId="{F9E6B441-1153-4B1B-991E-655978B03BC5}" srcOrd="3" destOrd="0" presId="urn:microsoft.com/office/officeart/2005/8/layout/list1"/>
    <dgm:cxn modelId="{80692A32-20AD-4523-A9F8-7D16C5D628C5}" type="presParOf" srcId="{61DD3672-CDEE-49E3-B37E-C53ADAB74DA3}" destId="{1A110ACE-D800-4F2F-B5E6-6122A4BC210B}" srcOrd="4" destOrd="0" presId="urn:microsoft.com/office/officeart/2005/8/layout/list1"/>
    <dgm:cxn modelId="{D79F798C-EA2A-4BFE-B88F-95AE1D9BBF25}" type="presParOf" srcId="{1A110ACE-D800-4F2F-B5E6-6122A4BC210B}" destId="{D228987B-1416-4CB8-98F0-731DFA049DDF}" srcOrd="0" destOrd="0" presId="urn:microsoft.com/office/officeart/2005/8/layout/list1"/>
    <dgm:cxn modelId="{826570AF-14D7-4937-B953-E9C2E9C1F954}" type="presParOf" srcId="{1A110ACE-D800-4F2F-B5E6-6122A4BC210B}" destId="{E8389021-727B-4DF4-9D7E-F4BA9F59CD70}" srcOrd="1" destOrd="0" presId="urn:microsoft.com/office/officeart/2005/8/layout/list1"/>
    <dgm:cxn modelId="{8A652DBF-6CC1-4925-BFA1-49AAA2C3D53B}" type="presParOf" srcId="{61DD3672-CDEE-49E3-B37E-C53ADAB74DA3}" destId="{D0F35FAB-2413-4B9D-A0A6-91F0E91542B4}" srcOrd="5" destOrd="0" presId="urn:microsoft.com/office/officeart/2005/8/layout/list1"/>
    <dgm:cxn modelId="{0068063F-066C-4838-B483-954D8E10DA1A}" type="presParOf" srcId="{61DD3672-CDEE-49E3-B37E-C53ADAB74DA3}" destId="{9135401C-04B5-40FA-ACC4-78E852238476}" srcOrd="6" destOrd="0" presId="urn:microsoft.com/office/officeart/2005/8/layout/list1"/>
    <dgm:cxn modelId="{48350A5E-8F8D-4F02-8439-46B4D9290A9B}" type="presParOf" srcId="{61DD3672-CDEE-49E3-B37E-C53ADAB74DA3}" destId="{3CF39C6F-1D5F-44FE-B7C1-7F54F954A985}" srcOrd="7" destOrd="0" presId="urn:microsoft.com/office/officeart/2005/8/layout/list1"/>
    <dgm:cxn modelId="{8823AAAA-7D05-46AD-8234-E099AED91834}" type="presParOf" srcId="{61DD3672-CDEE-49E3-B37E-C53ADAB74DA3}" destId="{25147F88-533A-4244-9C6B-A5C0C1E14A2B}" srcOrd="8" destOrd="0" presId="urn:microsoft.com/office/officeart/2005/8/layout/list1"/>
    <dgm:cxn modelId="{BE7DBE01-20C8-453A-98C8-DFE396907240}" type="presParOf" srcId="{25147F88-533A-4244-9C6B-A5C0C1E14A2B}" destId="{7C8A0A1B-4137-4A1B-A93C-F9EF6CFEAB7D}" srcOrd="0" destOrd="0" presId="urn:microsoft.com/office/officeart/2005/8/layout/list1"/>
    <dgm:cxn modelId="{A229C4F7-F60D-4FD9-A317-E210CEA84CAD}" type="presParOf" srcId="{25147F88-533A-4244-9C6B-A5C0C1E14A2B}" destId="{AA898C47-2176-443F-8882-81921C1EAF1B}" srcOrd="1" destOrd="0" presId="urn:microsoft.com/office/officeart/2005/8/layout/list1"/>
    <dgm:cxn modelId="{9C12FE94-7D94-447F-9A36-28C2D3992F14}" type="presParOf" srcId="{61DD3672-CDEE-49E3-B37E-C53ADAB74DA3}" destId="{221FE090-E981-4775-AA86-9745D3DA6463}" srcOrd="9" destOrd="0" presId="urn:microsoft.com/office/officeart/2005/8/layout/list1"/>
    <dgm:cxn modelId="{408F7E4A-B202-4ACF-9344-F6F0511B46BB}" type="presParOf" srcId="{61DD3672-CDEE-49E3-B37E-C53ADAB74DA3}" destId="{E9EB6F67-C5A1-4C12-9626-576C698CA9B5}" srcOrd="10" destOrd="0" presId="urn:microsoft.com/office/officeart/2005/8/layout/list1"/>
    <dgm:cxn modelId="{4B607B67-D7CB-4ECC-9296-4CEBAC8AA92B}" type="presParOf" srcId="{61DD3672-CDEE-49E3-B37E-C53ADAB74DA3}" destId="{B183D837-EFA7-45DE-8216-DD1A1CADB8CB}" srcOrd="11" destOrd="0" presId="urn:microsoft.com/office/officeart/2005/8/layout/list1"/>
    <dgm:cxn modelId="{FFF2AD3B-1EFA-4751-8C51-AFD5B5FF68D0}" type="presParOf" srcId="{61DD3672-CDEE-49E3-B37E-C53ADAB74DA3}" destId="{199A91C5-5600-46E3-A87C-13CF5DDFA549}" srcOrd="12" destOrd="0" presId="urn:microsoft.com/office/officeart/2005/8/layout/list1"/>
    <dgm:cxn modelId="{E397D64C-D916-4117-B38C-CCEC2204B23B}" type="presParOf" srcId="{199A91C5-5600-46E3-A87C-13CF5DDFA549}" destId="{55971639-7B11-4376-BE6D-4EF260002367}" srcOrd="0" destOrd="0" presId="urn:microsoft.com/office/officeart/2005/8/layout/list1"/>
    <dgm:cxn modelId="{C4154033-E480-4610-A1DE-8BBA2D3A2D2B}" type="presParOf" srcId="{199A91C5-5600-46E3-A87C-13CF5DDFA549}" destId="{BD86E4BF-87A9-46A0-9D6E-1B7EF1A90BB9}" srcOrd="1" destOrd="0" presId="urn:microsoft.com/office/officeart/2005/8/layout/list1"/>
    <dgm:cxn modelId="{4FFF9E35-2A31-463B-8CB5-DC33A6143491}" type="presParOf" srcId="{61DD3672-CDEE-49E3-B37E-C53ADAB74DA3}" destId="{8FEF1400-4962-45F6-849B-B382B8DCCD2D}" srcOrd="13" destOrd="0" presId="urn:microsoft.com/office/officeart/2005/8/layout/list1"/>
    <dgm:cxn modelId="{9DC4C6D1-EEA6-4330-A23D-170F6D8F6CE0}" type="presParOf" srcId="{61DD3672-CDEE-49E3-B37E-C53ADAB74DA3}" destId="{62A26909-2545-437A-8B93-A2F300DC72C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824706-270A-4074-81D1-9AFF5B127EC3}" type="doc">
      <dgm:prSet loTypeId="urn:microsoft.com/office/officeart/2005/8/layout/hierarchy4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954F315E-6FB7-4E9D-A821-428788964AD2}">
      <dgm:prSet phldrT="[Tekst]" custT="1"/>
      <dgm:spPr/>
      <dgm:t>
        <a:bodyPr/>
        <a:lstStyle/>
        <a:p>
          <a:r>
            <a:rPr lang="pl-PL" altLang="pl-PL" sz="1800" b="1" dirty="0" smtClean="0">
              <a:ln w="10541" cmpd="sng"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Działanie 10.2  </a:t>
          </a:r>
          <a:r>
            <a:rPr lang="pl-PL" altLang="pl-PL" sz="1800" b="1" i="1" dirty="0" smtClean="0">
              <a:ln w="10541" cmpd="sng"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Aktywizacja zawodowa osób pozostających bez zatrudnienia</a:t>
          </a:r>
        </a:p>
        <a:p>
          <a:r>
            <a:rPr lang="pl-PL" altLang="pl-PL" sz="1800" b="1" i="1" dirty="0" smtClean="0">
              <a:ln w="10541" cmpd="sng"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projekty konkursowe</a:t>
          </a:r>
          <a:endParaRPr lang="pl-PL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511658-C799-4963-9843-9B4B03094ED5}" type="parTrans" cxnId="{668B0E48-9D52-4851-ADF1-927285319194}">
      <dgm:prSet/>
      <dgm:spPr/>
      <dgm:t>
        <a:bodyPr/>
        <a:lstStyle/>
        <a:p>
          <a:endParaRPr lang="pl-PL"/>
        </a:p>
      </dgm:t>
    </dgm:pt>
    <dgm:pt modelId="{1F4FF3A1-3D02-44DF-B8D2-2FEB80CEC84A}" type="sibTrans" cxnId="{668B0E48-9D52-4851-ADF1-927285319194}">
      <dgm:prSet/>
      <dgm:spPr/>
      <dgm:t>
        <a:bodyPr/>
        <a:lstStyle/>
        <a:p>
          <a:endParaRPr lang="pl-PL"/>
        </a:p>
      </dgm:t>
    </dgm:pt>
    <dgm:pt modelId="{DA3EC5DB-F480-40DD-8DEA-117FDFC67B16}">
      <dgm:prSet phldrT="[Tekst]" custT="1"/>
      <dgm:spPr>
        <a:solidFill>
          <a:schemeClr val="accent1"/>
        </a:solidFill>
      </dgm:spPr>
      <dgm:t>
        <a:bodyPr/>
        <a:lstStyle/>
        <a:p>
          <a:pPr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Kompleksowe programy aktywizacji zawodowej osób pozostających bez zatrudnienia obejmujące instrumenty i usługi rynku pracy wskazane w ustawie o promocji zatrudnienia i instytucjach rynku pracy lub inne działania zatrudnieniowe, w tym:</a:t>
          </a:r>
        </a:p>
        <a:p>
          <a:pPr marL="85725" indent="-85725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identyfikacja potrzeb uczestnika projektu i opracowanie IPD;</a:t>
          </a:r>
        </a:p>
        <a:p>
          <a:pPr marL="85725" indent="-85725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umiejętności miękkich (szkolenia z zakresu aktywnego poszukiwania pracy oraz nabywania kompetencji kluczowych, wsparcie psychologiczno-doradcze);</a:t>
          </a:r>
        </a:p>
        <a:p>
          <a:pPr marL="85725" indent="-85725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podnoszenia kwalifikacji i nabywania doświadczenia zawodowego (szkolenia zawodowe, staże, subsydiowane zatrudnienie).</a:t>
          </a:r>
          <a:endParaRPr lang="pl-PL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E1BE43-7484-4A5B-ACD5-91A954E01397}" type="parTrans" cxnId="{EB6F94F1-517C-4616-A958-9113DCD7CB74}">
      <dgm:prSet/>
      <dgm:spPr/>
      <dgm:t>
        <a:bodyPr/>
        <a:lstStyle/>
        <a:p>
          <a:endParaRPr lang="pl-PL"/>
        </a:p>
      </dgm:t>
    </dgm:pt>
    <dgm:pt modelId="{683FB03B-325B-4E7C-8C8A-5F2DC982F1CC}" type="sibTrans" cxnId="{EB6F94F1-517C-4616-A958-9113DCD7CB74}">
      <dgm:prSet/>
      <dgm:spPr/>
      <dgm:t>
        <a:bodyPr/>
        <a:lstStyle/>
        <a:p>
          <a:endParaRPr lang="pl-PL"/>
        </a:p>
      </dgm:t>
    </dgm:pt>
    <dgm:pt modelId="{91CC6F1E-4E62-485B-8661-8F327F155B1C}">
      <dgm:prSet phldrT="[Tekst]" custT="1"/>
      <dgm:spPr/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Planowany termin ogłoszenia konkursu – grudzień 2015</a:t>
          </a:r>
          <a:endParaRPr lang="pl-P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C9FD5B-B73C-464D-9D1D-1BABD3AEE8EB}" type="parTrans" cxnId="{1F257304-AAB4-4137-849F-148ECFA2D97B}">
      <dgm:prSet/>
      <dgm:spPr/>
      <dgm:t>
        <a:bodyPr/>
        <a:lstStyle/>
        <a:p>
          <a:endParaRPr lang="pl-PL"/>
        </a:p>
      </dgm:t>
    </dgm:pt>
    <dgm:pt modelId="{66817152-3876-45E5-B6C0-39B1395EA499}" type="sibTrans" cxnId="{1F257304-AAB4-4137-849F-148ECFA2D97B}">
      <dgm:prSet/>
      <dgm:spPr/>
      <dgm:t>
        <a:bodyPr/>
        <a:lstStyle/>
        <a:p>
          <a:endParaRPr lang="pl-PL"/>
        </a:p>
      </dgm:t>
    </dgm:pt>
    <dgm:pt modelId="{49E20EF7-0C79-4ADD-857C-358D59494819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Alokacja – 8 mln zł</a:t>
          </a:r>
        </a:p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(podział na 3 subregiony)</a:t>
          </a:r>
          <a:endParaRPr lang="pl-P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59B91A-E877-4B25-BB05-0BD9C361CB9C}" type="parTrans" cxnId="{AB0393AC-0946-4D12-9C72-990C3263B9CC}">
      <dgm:prSet/>
      <dgm:spPr/>
      <dgm:t>
        <a:bodyPr/>
        <a:lstStyle/>
        <a:p>
          <a:endParaRPr lang="pl-PL"/>
        </a:p>
      </dgm:t>
    </dgm:pt>
    <dgm:pt modelId="{66CB1CA9-AEEE-4F2D-99FA-7251BE936B93}" type="sibTrans" cxnId="{AB0393AC-0946-4D12-9C72-990C3263B9CC}">
      <dgm:prSet/>
      <dgm:spPr/>
      <dgm:t>
        <a:bodyPr/>
        <a:lstStyle/>
        <a:p>
          <a:endParaRPr lang="pl-PL"/>
        </a:p>
      </dgm:t>
    </dgm:pt>
    <dgm:pt modelId="{A9F49DA2-5019-44CC-866E-285C9A9169B8}" type="pres">
      <dgm:prSet presAssocID="{48824706-270A-4074-81D1-9AFF5B127EC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C4E834D-9347-4EA8-A948-E2376B03463E}" type="pres">
      <dgm:prSet presAssocID="{954F315E-6FB7-4E9D-A821-428788964AD2}" presName="vertOne" presStyleCnt="0"/>
      <dgm:spPr/>
    </dgm:pt>
    <dgm:pt modelId="{7D2A3002-BFAC-4755-9229-BC8868176D54}" type="pres">
      <dgm:prSet presAssocID="{954F315E-6FB7-4E9D-A821-428788964AD2}" presName="txOne" presStyleLbl="node0" presStyleIdx="0" presStyleCnt="1" custScaleX="50897" custScaleY="3115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CFC0CF-747A-40C1-A053-3197F264026D}" type="pres">
      <dgm:prSet presAssocID="{954F315E-6FB7-4E9D-A821-428788964AD2}" presName="parTransOne" presStyleCnt="0"/>
      <dgm:spPr/>
    </dgm:pt>
    <dgm:pt modelId="{F93184F5-95B7-452E-9BB7-BF357F1F2D63}" type="pres">
      <dgm:prSet presAssocID="{954F315E-6FB7-4E9D-A821-428788964AD2}" presName="horzOne" presStyleCnt="0"/>
      <dgm:spPr/>
    </dgm:pt>
    <dgm:pt modelId="{8DA4AB9A-8309-48C4-8C74-E6B91BB4C1F8}" type="pres">
      <dgm:prSet presAssocID="{DA3EC5DB-F480-40DD-8DEA-117FDFC67B16}" presName="vertTwo" presStyleCnt="0"/>
      <dgm:spPr/>
    </dgm:pt>
    <dgm:pt modelId="{043A2F66-B95A-4A70-98DF-1FD2C7B53F7E}" type="pres">
      <dgm:prSet presAssocID="{DA3EC5DB-F480-40DD-8DEA-117FDFC67B16}" presName="txTwo" presStyleLbl="node2" presStyleIdx="0" presStyleCnt="3" custScaleX="209445" custScaleY="12517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CF00EF2-FEA3-437E-81A6-D2A09F28A3BA}" type="pres">
      <dgm:prSet presAssocID="{DA3EC5DB-F480-40DD-8DEA-117FDFC67B16}" presName="horzTwo" presStyleCnt="0"/>
      <dgm:spPr/>
    </dgm:pt>
    <dgm:pt modelId="{5765F2F3-A4F0-4FAB-975D-5F0D6593CD5C}" type="pres">
      <dgm:prSet presAssocID="{683FB03B-325B-4E7C-8C8A-5F2DC982F1CC}" presName="sibSpaceTwo" presStyleCnt="0"/>
      <dgm:spPr/>
    </dgm:pt>
    <dgm:pt modelId="{64670168-1F46-430E-BC81-D7A66EBEDCD8}" type="pres">
      <dgm:prSet presAssocID="{91CC6F1E-4E62-485B-8661-8F327F155B1C}" presName="vertTwo" presStyleCnt="0"/>
      <dgm:spPr/>
    </dgm:pt>
    <dgm:pt modelId="{7DFFE552-4B20-4453-B2E2-2361684B6270}" type="pres">
      <dgm:prSet presAssocID="{91CC6F1E-4E62-485B-8661-8F327F155B1C}" presName="txTwo" presStyleLbl="node2" presStyleIdx="1" presStyleCnt="3" custScaleX="103069" custScaleY="318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D709F35-C7AC-46F8-8195-A188CAAB1D9B}" type="pres">
      <dgm:prSet presAssocID="{91CC6F1E-4E62-485B-8661-8F327F155B1C}" presName="horzTwo" presStyleCnt="0"/>
      <dgm:spPr/>
    </dgm:pt>
    <dgm:pt modelId="{F2DA91B5-1B5C-4155-9DFF-C9C03A5F44BF}" type="pres">
      <dgm:prSet presAssocID="{66817152-3876-45E5-B6C0-39B1395EA499}" presName="sibSpaceTwo" presStyleCnt="0"/>
      <dgm:spPr/>
    </dgm:pt>
    <dgm:pt modelId="{C77E4268-52E0-484F-9CEF-1C571F62F28B}" type="pres">
      <dgm:prSet presAssocID="{49E20EF7-0C79-4ADD-857C-358D59494819}" presName="vertTwo" presStyleCnt="0"/>
      <dgm:spPr/>
    </dgm:pt>
    <dgm:pt modelId="{9D4626AB-5AE2-4FE5-8DA4-E0A1508EDECC}" type="pres">
      <dgm:prSet presAssocID="{49E20EF7-0C79-4ADD-857C-358D59494819}" presName="txTwo" presStyleLbl="node2" presStyleIdx="2" presStyleCnt="3" custScaleX="94377" custScaleY="318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5FED841-F5E3-4C85-96F5-D7AE4CC2EC27}" type="pres">
      <dgm:prSet presAssocID="{49E20EF7-0C79-4ADD-857C-358D59494819}" presName="horzTwo" presStyleCnt="0"/>
      <dgm:spPr/>
    </dgm:pt>
  </dgm:ptLst>
  <dgm:cxnLst>
    <dgm:cxn modelId="{68C8D9DA-23E9-4EC6-B9B0-2119D7385B5F}" type="presOf" srcId="{49E20EF7-0C79-4ADD-857C-358D59494819}" destId="{9D4626AB-5AE2-4FE5-8DA4-E0A1508EDECC}" srcOrd="0" destOrd="0" presId="urn:microsoft.com/office/officeart/2005/8/layout/hierarchy4"/>
    <dgm:cxn modelId="{EB6F94F1-517C-4616-A958-9113DCD7CB74}" srcId="{954F315E-6FB7-4E9D-A821-428788964AD2}" destId="{DA3EC5DB-F480-40DD-8DEA-117FDFC67B16}" srcOrd="0" destOrd="0" parTransId="{DFE1BE43-7484-4A5B-ACD5-91A954E01397}" sibTransId="{683FB03B-325B-4E7C-8C8A-5F2DC982F1CC}"/>
    <dgm:cxn modelId="{1F257304-AAB4-4137-849F-148ECFA2D97B}" srcId="{954F315E-6FB7-4E9D-A821-428788964AD2}" destId="{91CC6F1E-4E62-485B-8661-8F327F155B1C}" srcOrd="1" destOrd="0" parTransId="{4DC9FD5B-B73C-464D-9D1D-1BABD3AEE8EB}" sibTransId="{66817152-3876-45E5-B6C0-39B1395EA499}"/>
    <dgm:cxn modelId="{C7E13253-81EE-45D0-B8AC-CC15046E5C01}" type="presOf" srcId="{954F315E-6FB7-4E9D-A821-428788964AD2}" destId="{7D2A3002-BFAC-4755-9229-BC8868176D54}" srcOrd="0" destOrd="0" presId="urn:microsoft.com/office/officeart/2005/8/layout/hierarchy4"/>
    <dgm:cxn modelId="{AB0393AC-0946-4D12-9C72-990C3263B9CC}" srcId="{954F315E-6FB7-4E9D-A821-428788964AD2}" destId="{49E20EF7-0C79-4ADD-857C-358D59494819}" srcOrd="2" destOrd="0" parTransId="{D659B91A-E877-4B25-BB05-0BD9C361CB9C}" sibTransId="{66CB1CA9-AEEE-4F2D-99FA-7251BE936B93}"/>
    <dgm:cxn modelId="{CFB54CD4-1948-439A-B76A-13D4E350BBA7}" type="presOf" srcId="{91CC6F1E-4E62-485B-8661-8F327F155B1C}" destId="{7DFFE552-4B20-4453-B2E2-2361684B6270}" srcOrd="0" destOrd="0" presId="urn:microsoft.com/office/officeart/2005/8/layout/hierarchy4"/>
    <dgm:cxn modelId="{1F50FB4D-1DE3-4A55-A881-264015BB7FAA}" type="presOf" srcId="{DA3EC5DB-F480-40DD-8DEA-117FDFC67B16}" destId="{043A2F66-B95A-4A70-98DF-1FD2C7B53F7E}" srcOrd="0" destOrd="0" presId="urn:microsoft.com/office/officeart/2005/8/layout/hierarchy4"/>
    <dgm:cxn modelId="{E9D6EA88-1D29-4119-99D4-C905E9E3194B}" type="presOf" srcId="{48824706-270A-4074-81D1-9AFF5B127EC3}" destId="{A9F49DA2-5019-44CC-866E-285C9A9169B8}" srcOrd="0" destOrd="0" presId="urn:microsoft.com/office/officeart/2005/8/layout/hierarchy4"/>
    <dgm:cxn modelId="{668B0E48-9D52-4851-ADF1-927285319194}" srcId="{48824706-270A-4074-81D1-9AFF5B127EC3}" destId="{954F315E-6FB7-4E9D-A821-428788964AD2}" srcOrd="0" destOrd="0" parTransId="{15511658-C799-4963-9843-9B4B03094ED5}" sibTransId="{1F4FF3A1-3D02-44DF-B8D2-2FEB80CEC84A}"/>
    <dgm:cxn modelId="{09654F31-8F48-4EE3-ADF3-86DA0BF09322}" type="presParOf" srcId="{A9F49DA2-5019-44CC-866E-285C9A9169B8}" destId="{FC4E834D-9347-4EA8-A948-E2376B03463E}" srcOrd="0" destOrd="0" presId="urn:microsoft.com/office/officeart/2005/8/layout/hierarchy4"/>
    <dgm:cxn modelId="{EF1F6C99-E3AD-46F6-9F00-BF2F42176B7A}" type="presParOf" srcId="{FC4E834D-9347-4EA8-A948-E2376B03463E}" destId="{7D2A3002-BFAC-4755-9229-BC8868176D54}" srcOrd="0" destOrd="0" presId="urn:microsoft.com/office/officeart/2005/8/layout/hierarchy4"/>
    <dgm:cxn modelId="{4100A951-69AB-4CE0-AB8D-B0F2D22821F1}" type="presParOf" srcId="{FC4E834D-9347-4EA8-A948-E2376B03463E}" destId="{61CFC0CF-747A-40C1-A053-3197F264026D}" srcOrd="1" destOrd="0" presId="urn:microsoft.com/office/officeart/2005/8/layout/hierarchy4"/>
    <dgm:cxn modelId="{763F3C61-9B0E-4EBE-A192-C2D96DD97367}" type="presParOf" srcId="{FC4E834D-9347-4EA8-A948-E2376B03463E}" destId="{F93184F5-95B7-452E-9BB7-BF357F1F2D63}" srcOrd="2" destOrd="0" presId="urn:microsoft.com/office/officeart/2005/8/layout/hierarchy4"/>
    <dgm:cxn modelId="{BB9947CC-D99D-4C0B-B13D-AB89A9079D31}" type="presParOf" srcId="{F93184F5-95B7-452E-9BB7-BF357F1F2D63}" destId="{8DA4AB9A-8309-48C4-8C74-E6B91BB4C1F8}" srcOrd="0" destOrd="0" presId="urn:microsoft.com/office/officeart/2005/8/layout/hierarchy4"/>
    <dgm:cxn modelId="{A7F98E25-41DA-4D22-9D9E-3BCDEF51B557}" type="presParOf" srcId="{8DA4AB9A-8309-48C4-8C74-E6B91BB4C1F8}" destId="{043A2F66-B95A-4A70-98DF-1FD2C7B53F7E}" srcOrd="0" destOrd="0" presId="urn:microsoft.com/office/officeart/2005/8/layout/hierarchy4"/>
    <dgm:cxn modelId="{B90371A7-71E4-47A1-A90C-E1300AC67B08}" type="presParOf" srcId="{8DA4AB9A-8309-48C4-8C74-E6B91BB4C1F8}" destId="{DCF00EF2-FEA3-437E-81A6-D2A09F28A3BA}" srcOrd="1" destOrd="0" presId="urn:microsoft.com/office/officeart/2005/8/layout/hierarchy4"/>
    <dgm:cxn modelId="{F7699151-EA00-4DDD-8A67-57877132C383}" type="presParOf" srcId="{F93184F5-95B7-452E-9BB7-BF357F1F2D63}" destId="{5765F2F3-A4F0-4FAB-975D-5F0D6593CD5C}" srcOrd="1" destOrd="0" presId="urn:microsoft.com/office/officeart/2005/8/layout/hierarchy4"/>
    <dgm:cxn modelId="{F6857C90-6320-4768-A000-24836C0914D3}" type="presParOf" srcId="{F93184F5-95B7-452E-9BB7-BF357F1F2D63}" destId="{64670168-1F46-430E-BC81-D7A66EBEDCD8}" srcOrd="2" destOrd="0" presId="urn:microsoft.com/office/officeart/2005/8/layout/hierarchy4"/>
    <dgm:cxn modelId="{948C7F19-AC40-43A5-8D1B-1E1DF577C69A}" type="presParOf" srcId="{64670168-1F46-430E-BC81-D7A66EBEDCD8}" destId="{7DFFE552-4B20-4453-B2E2-2361684B6270}" srcOrd="0" destOrd="0" presId="urn:microsoft.com/office/officeart/2005/8/layout/hierarchy4"/>
    <dgm:cxn modelId="{4FA9A33B-A659-411C-A0C1-52498249AB74}" type="presParOf" srcId="{64670168-1F46-430E-BC81-D7A66EBEDCD8}" destId="{0D709F35-C7AC-46F8-8195-A188CAAB1D9B}" srcOrd="1" destOrd="0" presId="urn:microsoft.com/office/officeart/2005/8/layout/hierarchy4"/>
    <dgm:cxn modelId="{106D62D0-AEA3-4947-8308-76C98C0137F3}" type="presParOf" srcId="{F93184F5-95B7-452E-9BB7-BF357F1F2D63}" destId="{F2DA91B5-1B5C-4155-9DFF-C9C03A5F44BF}" srcOrd="3" destOrd="0" presId="urn:microsoft.com/office/officeart/2005/8/layout/hierarchy4"/>
    <dgm:cxn modelId="{31D407D7-A9A4-456A-B5CC-594A406E2859}" type="presParOf" srcId="{F93184F5-95B7-452E-9BB7-BF357F1F2D63}" destId="{C77E4268-52E0-484F-9CEF-1C571F62F28B}" srcOrd="4" destOrd="0" presId="urn:microsoft.com/office/officeart/2005/8/layout/hierarchy4"/>
    <dgm:cxn modelId="{579F6EB7-97CC-45E3-A9EC-7A60AC7C54AA}" type="presParOf" srcId="{C77E4268-52E0-484F-9CEF-1C571F62F28B}" destId="{9D4626AB-5AE2-4FE5-8DA4-E0A1508EDECC}" srcOrd="0" destOrd="0" presId="urn:microsoft.com/office/officeart/2005/8/layout/hierarchy4"/>
    <dgm:cxn modelId="{B906C864-C013-4170-ACEA-AA762D1FF52D}" type="presParOf" srcId="{C77E4268-52E0-484F-9CEF-1C571F62F28B}" destId="{E5FED841-F5E3-4C85-96F5-D7AE4CC2EC2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824706-270A-4074-81D1-9AFF5B127EC3}" type="doc">
      <dgm:prSet loTypeId="urn:microsoft.com/office/officeart/2005/8/layout/hierarchy4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954F315E-6FB7-4E9D-A821-428788964AD2}">
      <dgm:prSet phldrT="[Tekst]" custT="1"/>
      <dgm:spPr/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Działanie 10.3 </a:t>
          </a:r>
          <a:r>
            <a:rPr lang="pl-PL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Rozwój samozatrudnienia</a:t>
          </a:r>
          <a:endParaRPr lang="pl-PL" sz="18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511658-C799-4963-9843-9B4B03094ED5}" type="parTrans" cxnId="{668B0E48-9D52-4851-ADF1-927285319194}">
      <dgm:prSet/>
      <dgm:spPr/>
      <dgm:t>
        <a:bodyPr/>
        <a:lstStyle/>
        <a:p>
          <a:endParaRPr lang="pl-PL"/>
        </a:p>
      </dgm:t>
    </dgm:pt>
    <dgm:pt modelId="{1F4FF3A1-3D02-44DF-B8D2-2FEB80CEC84A}" type="sibTrans" cxnId="{668B0E48-9D52-4851-ADF1-927285319194}">
      <dgm:prSet/>
      <dgm:spPr/>
      <dgm:t>
        <a:bodyPr/>
        <a:lstStyle/>
        <a:p>
          <a:endParaRPr lang="pl-PL"/>
        </a:p>
      </dgm:t>
    </dgm:pt>
    <dgm:pt modelId="{DA3EC5DB-F480-40DD-8DEA-117FDFC67B16}">
      <dgm:prSet phldrT="[Tekst]" custT="1"/>
      <dgm:spPr>
        <a:solidFill>
          <a:schemeClr val="accent1"/>
        </a:solidFill>
      </dgm:spPr>
      <dgm:t>
        <a:bodyPr/>
        <a:lstStyle/>
        <a:p>
          <a:pPr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Bezzwrotne wsparcie dla osób zamierzających rozpocząć prowadzenie działalności gospodarczej obejmujące:</a:t>
          </a:r>
        </a:p>
        <a:p>
          <a:pPr marL="114300" indent="-11430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indywidualne doradztwo w postaci badania predyspozycji   (w tym np. osobowościowych, poziomu motywacji) do samodzielnego założenia i prowadzenia działalności gospodarczej.</a:t>
          </a:r>
        </a:p>
        <a:p>
          <a:pPr marL="114300" indent="-11430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grupowe szkolenia w zakresie podejmowania i prowadzenia działalności gospodarczej.</a:t>
          </a:r>
        </a:p>
        <a:p>
          <a:pPr marL="114300" indent="-11430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finansowe nie wyższe niż 6-krotna wysokość przeciętnego wynagrodzenia.</a:t>
          </a:r>
        </a:p>
        <a:p>
          <a:pPr marL="114300" indent="-11430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pomostowe w postaci usług doradczo-szkoleniowych o charakterze specjalistycznym (indywidualnych i grupowych).</a:t>
          </a:r>
          <a:endParaRPr lang="pl-PL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E1BE43-7484-4A5B-ACD5-91A954E01397}" type="parTrans" cxnId="{EB6F94F1-517C-4616-A958-9113DCD7CB74}">
      <dgm:prSet/>
      <dgm:spPr/>
      <dgm:t>
        <a:bodyPr/>
        <a:lstStyle/>
        <a:p>
          <a:endParaRPr lang="pl-PL"/>
        </a:p>
      </dgm:t>
    </dgm:pt>
    <dgm:pt modelId="{683FB03B-325B-4E7C-8C8A-5F2DC982F1CC}" type="sibTrans" cxnId="{EB6F94F1-517C-4616-A958-9113DCD7CB74}">
      <dgm:prSet/>
      <dgm:spPr/>
      <dgm:t>
        <a:bodyPr/>
        <a:lstStyle/>
        <a:p>
          <a:endParaRPr lang="pl-PL"/>
        </a:p>
      </dgm:t>
    </dgm:pt>
    <dgm:pt modelId="{91CC6F1E-4E62-485B-8661-8F327F155B1C}">
      <dgm:prSet phldrT="[Tekst]" custT="1"/>
      <dgm:spPr/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Planowany termin ogłoszenia konkursu – listopad/grudzień 2015</a:t>
          </a:r>
          <a:endParaRPr lang="pl-P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C9FD5B-B73C-464D-9D1D-1BABD3AEE8EB}" type="parTrans" cxnId="{1F257304-AAB4-4137-849F-148ECFA2D97B}">
      <dgm:prSet/>
      <dgm:spPr/>
      <dgm:t>
        <a:bodyPr/>
        <a:lstStyle/>
        <a:p>
          <a:endParaRPr lang="pl-PL"/>
        </a:p>
      </dgm:t>
    </dgm:pt>
    <dgm:pt modelId="{66817152-3876-45E5-B6C0-39B1395EA499}" type="sibTrans" cxnId="{1F257304-AAB4-4137-849F-148ECFA2D97B}">
      <dgm:prSet/>
      <dgm:spPr/>
      <dgm:t>
        <a:bodyPr/>
        <a:lstStyle/>
        <a:p>
          <a:endParaRPr lang="pl-PL"/>
        </a:p>
      </dgm:t>
    </dgm:pt>
    <dgm:pt modelId="{49E20EF7-0C79-4ADD-857C-358D59494819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Alokacja – 14 mln zł</a:t>
          </a:r>
        </a:p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(podział na 7 obszarów)</a:t>
          </a:r>
          <a:endParaRPr lang="pl-P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59B91A-E877-4B25-BB05-0BD9C361CB9C}" type="parTrans" cxnId="{AB0393AC-0946-4D12-9C72-990C3263B9CC}">
      <dgm:prSet/>
      <dgm:spPr/>
      <dgm:t>
        <a:bodyPr/>
        <a:lstStyle/>
        <a:p>
          <a:endParaRPr lang="pl-PL"/>
        </a:p>
      </dgm:t>
    </dgm:pt>
    <dgm:pt modelId="{66CB1CA9-AEEE-4F2D-99FA-7251BE936B93}" type="sibTrans" cxnId="{AB0393AC-0946-4D12-9C72-990C3263B9CC}">
      <dgm:prSet/>
      <dgm:spPr/>
      <dgm:t>
        <a:bodyPr/>
        <a:lstStyle/>
        <a:p>
          <a:endParaRPr lang="pl-PL"/>
        </a:p>
      </dgm:t>
    </dgm:pt>
    <dgm:pt modelId="{A9F49DA2-5019-44CC-866E-285C9A9169B8}" type="pres">
      <dgm:prSet presAssocID="{48824706-270A-4074-81D1-9AFF5B127EC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C4E834D-9347-4EA8-A948-E2376B03463E}" type="pres">
      <dgm:prSet presAssocID="{954F315E-6FB7-4E9D-A821-428788964AD2}" presName="vertOne" presStyleCnt="0"/>
      <dgm:spPr/>
    </dgm:pt>
    <dgm:pt modelId="{7D2A3002-BFAC-4755-9229-BC8868176D54}" type="pres">
      <dgm:prSet presAssocID="{954F315E-6FB7-4E9D-A821-428788964AD2}" presName="txOne" presStyleLbl="node0" presStyleIdx="0" presStyleCnt="1" custScaleX="48777" custScaleY="3438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CFC0CF-747A-40C1-A053-3197F264026D}" type="pres">
      <dgm:prSet presAssocID="{954F315E-6FB7-4E9D-A821-428788964AD2}" presName="parTransOne" presStyleCnt="0"/>
      <dgm:spPr/>
    </dgm:pt>
    <dgm:pt modelId="{F93184F5-95B7-452E-9BB7-BF357F1F2D63}" type="pres">
      <dgm:prSet presAssocID="{954F315E-6FB7-4E9D-A821-428788964AD2}" presName="horzOne" presStyleCnt="0"/>
      <dgm:spPr/>
    </dgm:pt>
    <dgm:pt modelId="{8DA4AB9A-8309-48C4-8C74-E6B91BB4C1F8}" type="pres">
      <dgm:prSet presAssocID="{DA3EC5DB-F480-40DD-8DEA-117FDFC67B16}" presName="vertTwo" presStyleCnt="0"/>
      <dgm:spPr/>
    </dgm:pt>
    <dgm:pt modelId="{043A2F66-B95A-4A70-98DF-1FD2C7B53F7E}" type="pres">
      <dgm:prSet presAssocID="{DA3EC5DB-F480-40DD-8DEA-117FDFC67B16}" presName="txTwo" presStyleLbl="node2" presStyleIdx="0" presStyleCnt="3" custScaleX="201477" custScaleY="15513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CF00EF2-FEA3-437E-81A6-D2A09F28A3BA}" type="pres">
      <dgm:prSet presAssocID="{DA3EC5DB-F480-40DD-8DEA-117FDFC67B16}" presName="horzTwo" presStyleCnt="0"/>
      <dgm:spPr/>
    </dgm:pt>
    <dgm:pt modelId="{5765F2F3-A4F0-4FAB-975D-5F0D6593CD5C}" type="pres">
      <dgm:prSet presAssocID="{683FB03B-325B-4E7C-8C8A-5F2DC982F1CC}" presName="sibSpaceTwo" presStyleCnt="0"/>
      <dgm:spPr/>
    </dgm:pt>
    <dgm:pt modelId="{64670168-1F46-430E-BC81-D7A66EBEDCD8}" type="pres">
      <dgm:prSet presAssocID="{91CC6F1E-4E62-485B-8661-8F327F155B1C}" presName="vertTwo" presStyleCnt="0"/>
      <dgm:spPr/>
    </dgm:pt>
    <dgm:pt modelId="{7DFFE552-4B20-4453-B2E2-2361684B6270}" type="pres">
      <dgm:prSet presAssocID="{91CC6F1E-4E62-485B-8661-8F327F155B1C}" presName="txTwo" presStyleLbl="node2" presStyleIdx="1" presStyleCnt="3" custScaleX="104276" custScaleY="439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D709F35-C7AC-46F8-8195-A188CAAB1D9B}" type="pres">
      <dgm:prSet presAssocID="{91CC6F1E-4E62-485B-8661-8F327F155B1C}" presName="horzTwo" presStyleCnt="0"/>
      <dgm:spPr/>
    </dgm:pt>
    <dgm:pt modelId="{F2DA91B5-1B5C-4155-9DFF-C9C03A5F44BF}" type="pres">
      <dgm:prSet presAssocID="{66817152-3876-45E5-B6C0-39B1395EA499}" presName="sibSpaceTwo" presStyleCnt="0"/>
      <dgm:spPr/>
    </dgm:pt>
    <dgm:pt modelId="{C77E4268-52E0-484F-9CEF-1C571F62F28B}" type="pres">
      <dgm:prSet presAssocID="{49E20EF7-0C79-4ADD-857C-358D59494819}" presName="vertTwo" presStyleCnt="0"/>
      <dgm:spPr/>
    </dgm:pt>
    <dgm:pt modelId="{9D4626AB-5AE2-4FE5-8DA4-E0A1508EDECC}" type="pres">
      <dgm:prSet presAssocID="{49E20EF7-0C79-4ADD-857C-358D59494819}" presName="txTwo" presStyleLbl="node2" presStyleIdx="2" presStyleCnt="3" custScaleX="100346" custScaleY="439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5FED841-F5E3-4C85-96F5-D7AE4CC2EC27}" type="pres">
      <dgm:prSet presAssocID="{49E20EF7-0C79-4ADD-857C-358D59494819}" presName="horzTwo" presStyleCnt="0"/>
      <dgm:spPr/>
    </dgm:pt>
  </dgm:ptLst>
  <dgm:cxnLst>
    <dgm:cxn modelId="{B7E52FBA-CACA-4266-AB69-01ED74AD19B5}" type="presOf" srcId="{48824706-270A-4074-81D1-9AFF5B127EC3}" destId="{A9F49DA2-5019-44CC-866E-285C9A9169B8}" srcOrd="0" destOrd="0" presId="urn:microsoft.com/office/officeart/2005/8/layout/hierarchy4"/>
    <dgm:cxn modelId="{BC7EA980-B69A-4692-A1CA-33721448822C}" type="presOf" srcId="{49E20EF7-0C79-4ADD-857C-358D59494819}" destId="{9D4626AB-5AE2-4FE5-8DA4-E0A1508EDECC}" srcOrd="0" destOrd="0" presId="urn:microsoft.com/office/officeart/2005/8/layout/hierarchy4"/>
    <dgm:cxn modelId="{668B0E48-9D52-4851-ADF1-927285319194}" srcId="{48824706-270A-4074-81D1-9AFF5B127EC3}" destId="{954F315E-6FB7-4E9D-A821-428788964AD2}" srcOrd="0" destOrd="0" parTransId="{15511658-C799-4963-9843-9B4B03094ED5}" sibTransId="{1F4FF3A1-3D02-44DF-B8D2-2FEB80CEC84A}"/>
    <dgm:cxn modelId="{68644A93-FC91-42EC-BAB5-77F5153B65B2}" type="presOf" srcId="{DA3EC5DB-F480-40DD-8DEA-117FDFC67B16}" destId="{043A2F66-B95A-4A70-98DF-1FD2C7B53F7E}" srcOrd="0" destOrd="0" presId="urn:microsoft.com/office/officeart/2005/8/layout/hierarchy4"/>
    <dgm:cxn modelId="{EB6F94F1-517C-4616-A958-9113DCD7CB74}" srcId="{954F315E-6FB7-4E9D-A821-428788964AD2}" destId="{DA3EC5DB-F480-40DD-8DEA-117FDFC67B16}" srcOrd="0" destOrd="0" parTransId="{DFE1BE43-7484-4A5B-ACD5-91A954E01397}" sibTransId="{683FB03B-325B-4E7C-8C8A-5F2DC982F1CC}"/>
    <dgm:cxn modelId="{1F257304-AAB4-4137-849F-148ECFA2D97B}" srcId="{954F315E-6FB7-4E9D-A821-428788964AD2}" destId="{91CC6F1E-4E62-485B-8661-8F327F155B1C}" srcOrd="1" destOrd="0" parTransId="{4DC9FD5B-B73C-464D-9D1D-1BABD3AEE8EB}" sibTransId="{66817152-3876-45E5-B6C0-39B1395EA499}"/>
    <dgm:cxn modelId="{624D883A-3B85-487F-B016-9CFC7AFAB101}" type="presOf" srcId="{91CC6F1E-4E62-485B-8661-8F327F155B1C}" destId="{7DFFE552-4B20-4453-B2E2-2361684B6270}" srcOrd="0" destOrd="0" presId="urn:microsoft.com/office/officeart/2005/8/layout/hierarchy4"/>
    <dgm:cxn modelId="{27EE909A-5944-413F-85B4-B562499BC6D5}" type="presOf" srcId="{954F315E-6FB7-4E9D-A821-428788964AD2}" destId="{7D2A3002-BFAC-4755-9229-BC8868176D54}" srcOrd="0" destOrd="0" presId="urn:microsoft.com/office/officeart/2005/8/layout/hierarchy4"/>
    <dgm:cxn modelId="{AB0393AC-0946-4D12-9C72-990C3263B9CC}" srcId="{954F315E-6FB7-4E9D-A821-428788964AD2}" destId="{49E20EF7-0C79-4ADD-857C-358D59494819}" srcOrd="2" destOrd="0" parTransId="{D659B91A-E877-4B25-BB05-0BD9C361CB9C}" sibTransId="{66CB1CA9-AEEE-4F2D-99FA-7251BE936B93}"/>
    <dgm:cxn modelId="{96988B73-C110-44AD-A1AA-C988582179F5}" type="presParOf" srcId="{A9F49DA2-5019-44CC-866E-285C9A9169B8}" destId="{FC4E834D-9347-4EA8-A948-E2376B03463E}" srcOrd="0" destOrd="0" presId="urn:microsoft.com/office/officeart/2005/8/layout/hierarchy4"/>
    <dgm:cxn modelId="{99F0690F-4748-4434-ABF1-61AE922F9A7B}" type="presParOf" srcId="{FC4E834D-9347-4EA8-A948-E2376B03463E}" destId="{7D2A3002-BFAC-4755-9229-BC8868176D54}" srcOrd="0" destOrd="0" presId="urn:microsoft.com/office/officeart/2005/8/layout/hierarchy4"/>
    <dgm:cxn modelId="{61BDF80D-4A2A-4646-BC99-AAF70A2BE031}" type="presParOf" srcId="{FC4E834D-9347-4EA8-A948-E2376B03463E}" destId="{61CFC0CF-747A-40C1-A053-3197F264026D}" srcOrd="1" destOrd="0" presId="urn:microsoft.com/office/officeart/2005/8/layout/hierarchy4"/>
    <dgm:cxn modelId="{EC317A03-BB72-421B-9320-9DC18B71BB27}" type="presParOf" srcId="{FC4E834D-9347-4EA8-A948-E2376B03463E}" destId="{F93184F5-95B7-452E-9BB7-BF357F1F2D63}" srcOrd="2" destOrd="0" presId="urn:microsoft.com/office/officeart/2005/8/layout/hierarchy4"/>
    <dgm:cxn modelId="{2D0847C9-41EE-46DD-AE43-76F1504178B5}" type="presParOf" srcId="{F93184F5-95B7-452E-9BB7-BF357F1F2D63}" destId="{8DA4AB9A-8309-48C4-8C74-E6B91BB4C1F8}" srcOrd="0" destOrd="0" presId="urn:microsoft.com/office/officeart/2005/8/layout/hierarchy4"/>
    <dgm:cxn modelId="{280F811E-3B8E-45DC-8301-A14E5EF83B51}" type="presParOf" srcId="{8DA4AB9A-8309-48C4-8C74-E6B91BB4C1F8}" destId="{043A2F66-B95A-4A70-98DF-1FD2C7B53F7E}" srcOrd="0" destOrd="0" presId="urn:microsoft.com/office/officeart/2005/8/layout/hierarchy4"/>
    <dgm:cxn modelId="{56F49748-C3BB-4760-B130-C3EE86A74F30}" type="presParOf" srcId="{8DA4AB9A-8309-48C4-8C74-E6B91BB4C1F8}" destId="{DCF00EF2-FEA3-437E-81A6-D2A09F28A3BA}" srcOrd="1" destOrd="0" presId="urn:microsoft.com/office/officeart/2005/8/layout/hierarchy4"/>
    <dgm:cxn modelId="{3277AFD1-E8AB-40C2-AC8E-3AA66B0442F3}" type="presParOf" srcId="{F93184F5-95B7-452E-9BB7-BF357F1F2D63}" destId="{5765F2F3-A4F0-4FAB-975D-5F0D6593CD5C}" srcOrd="1" destOrd="0" presId="urn:microsoft.com/office/officeart/2005/8/layout/hierarchy4"/>
    <dgm:cxn modelId="{D602522C-6A54-4782-8E81-7F5BA2BA99F2}" type="presParOf" srcId="{F93184F5-95B7-452E-9BB7-BF357F1F2D63}" destId="{64670168-1F46-430E-BC81-D7A66EBEDCD8}" srcOrd="2" destOrd="0" presId="urn:microsoft.com/office/officeart/2005/8/layout/hierarchy4"/>
    <dgm:cxn modelId="{0DAB19F9-BEE2-4588-9448-E3C6943D7896}" type="presParOf" srcId="{64670168-1F46-430E-BC81-D7A66EBEDCD8}" destId="{7DFFE552-4B20-4453-B2E2-2361684B6270}" srcOrd="0" destOrd="0" presId="urn:microsoft.com/office/officeart/2005/8/layout/hierarchy4"/>
    <dgm:cxn modelId="{A1888F7E-E21C-43DA-9FAF-3AFA78173966}" type="presParOf" srcId="{64670168-1F46-430E-BC81-D7A66EBEDCD8}" destId="{0D709F35-C7AC-46F8-8195-A188CAAB1D9B}" srcOrd="1" destOrd="0" presId="urn:microsoft.com/office/officeart/2005/8/layout/hierarchy4"/>
    <dgm:cxn modelId="{E64EEE72-D5F6-43D5-A1B9-C11066DD8D66}" type="presParOf" srcId="{F93184F5-95B7-452E-9BB7-BF357F1F2D63}" destId="{F2DA91B5-1B5C-4155-9DFF-C9C03A5F44BF}" srcOrd="3" destOrd="0" presId="urn:microsoft.com/office/officeart/2005/8/layout/hierarchy4"/>
    <dgm:cxn modelId="{1D22CCFE-323B-4103-89C7-849850169A73}" type="presParOf" srcId="{F93184F5-95B7-452E-9BB7-BF357F1F2D63}" destId="{C77E4268-52E0-484F-9CEF-1C571F62F28B}" srcOrd="4" destOrd="0" presId="urn:microsoft.com/office/officeart/2005/8/layout/hierarchy4"/>
    <dgm:cxn modelId="{25A99F92-4B23-4A96-B0BB-3E17BAEFAF52}" type="presParOf" srcId="{C77E4268-52E0-484F-9CEF-1C571F62F28B}" destId="{9D4626AB-5AE2-4FE5-8DA4-E0A1508EDECC}" srcOrd="0" destOrd="0" presId="urn:microsoft.com/office/officeart/2005/8/layout/hierarchy4"/>
    <dgm:cxn modelId="{5D76D369-0B12-430C-A847-23BCF5723564}" type="presParOf" srcId="{C77E4268-52E0-484F-9CEF-1C571F62F28B}" destId="{E5FED841-F5E3-4C85-96F5-D7AE4CC2EC2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824706-270A-4074-81D1-9AFF5B127EC3}" type="doc">
      <dgm:prSet loTypeId="urn:microsoft.com/office/officeart/2005/8/layout/hierarchy4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954F315E-6FB7-4E9D-A821-428788964AD2}">
      <dgm:prSet phldrT="[Tekst]" custT="1"/>
      <dgm:spPr/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Działanie 10.4 </a:t>
          </a:r>
          <a:r>
            <a:rPr lang="pl-PL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Pomoc w powrocie lub wejściu na rynek pracy osobom sprawującym opiekę nad dziećmi do lat 3</a:t>
          </a:r>
          <a:endParaRPr lang="pl-PL" sz="18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511658-C799-4963-9843-9B4B03094ED5}" type="parTrans" cxnId="{668B0E48-9D52-4851-ADF1-927285319194}">
      <dgm:prSet/>
      <dgm:spPr/>
      <dgm:t>
        <a:bodyPr/>
        <a:lstStyle/>
        <a:p>
          <a:endParaRPr lang="pl-PL"/>
        </a:p>
      </dgm:t>
    </dgm:pt>
    <dgm:pt modelId="{1F4FF3A1-3D02-44DF-B8D2-2FEB80CEC84A}" type="sibTrans" cxnId="{668B0E48-9D52-4851-ADF1-927285319194}">
      <dgm:prSet/>
      <dgm:spPr/>
      <dgm:t>
        <a:bodyPr/>
        <a:lstStyle/>
        <a:p>
          <a:endParaRPr lang="pl-PL"/>
        </a:p>
      </dgm:t>
    </dgm:pt>
    <dgm:pt modelId="{91CC6F1E-4E62-485B-8661-8F327F155B1C}">
      <dgm:prSet phldrT="[Tekst]" custT="1"/>
      <dgm:spPr/>
      <dgm:t>
        <a:bodyPr/>
        <a:lstStyle/>
        <a:p>
          <a:r>
            <a: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Nie przewiduje się naboru w 2015 roku</a:t>
          </a:r>
          <a:endParaRPr lang="pl-PL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C9FD5B-B73C-464D-9D1D-1BABD3AEE8EB}" type="parTrans" cxnId="{1F257304-AAB4-4137-849F-148ECFA2D97B}">
      <dgm:prSet/>
      <dgm:spPr/>
      <dgm:t>
        <a:bodyPr/>
        <a:lstStyle/>
        <a:p>
          <a:endParaRPr lang="pl-PL"/>
        </a:p>
      </dgm:t>
    </dgm:pt>
    <dgm:pt modelId="{66817152-3876-45E5-B6C0-39B1395EA499}" type="sibTrans" cxnId="{1F257304-AAB4-4137-849F-148ECFA2D97B}">
      <dgm:prSet/>
      <dgm:spPr/>
      <dgm:t>
        <a:bodyPr/>
        <a:lstStyle/>
        <a:p>
          <a:endParaRPr lang="pl-PL"/>
        </a:p>
      </dgm:t>
    </dgm:pt>
    <dgm:pt modelId="{A9F49DA2-5019-44CC-866E-285C9A9169B8}" type="pres">
      <dgm:prSet presAssocID="{48824706-270A-4074-81D1-9AFF5B127EC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C4E834D-9347-4EA8-A948-E2376B03463E}" type="pres">
      <dgm:prSet presAssocID="{954F315E-6FB7-4E9D-A821-428788964AD2}" presName="vertOne" presStyleCnt="0"/>
      <dgm:spPr/>
    </dgm:pt>
    <dgm:pt modelId="{7D2A3002-BFAC-4755-9229-BC8868176D54}" type="pres">
      <dgm:prSet presAssocID="{954F315E-6FB7-4E9D-A821-428788964AD2}" presName="txOne" presStyleLbl="node0" presStyleIdx="0" presStyleCnt="1" custScaleX="56699" custScaleY="19915" custLinFactY="-16280" custLinFactNeighborX="214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CFC0CF-747A-40C1-A053-3197F264026D}" type="pres">
      <dgm:prSet presAssocID="{954F315E-6FB7-4E9D-A821-428788964AD2}" presName="parTransOne" presStyleCnt="0"/>
      <dgm:spPr/>
    </dgm:pt>
    <dgm:pt modelId="{F93184F5-95B7-452E-9BB7-BF357F1F2D63}" type="pres">
      <dgm:prSet presAssocID="{954F315E-6FB7-4E9D-A821-428788964AD2}" presName="horzOne" presStyleCnt="0"/>
      <dgm:spPr/>
    </dgm:pt>
    <dgm:pt modelId="{64670168-1F46-430E-BC81-D7A66EBEDCD8}" type="pres">
      <dgm:prSet presAssocID="{91CC6F1E-4E62-485B-8661-8F327F155B1C}" presName="vertTwo" presStyleCnt="0"/>
      <dgm:spPr/>
    </dgm:pt>
    <dgm:pt modelId="{7DFFE552-4B20-4453-B2E2-2361684B6270}" type="pres">
      <dgm:prSet presAssocID="{91CC6F1E-4E62-485B-8661-8F327F155B1C}" presName="txTwo" presStyleLbl="node2" presStyleIdx="0" presStyleCnt="1" custScaleX="72759" custScaleY="19529" custLinFactNeighborX="214" custLinFactNeighborY="-2525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D709F35-C7AC-46F8-8195-A188CAAB1D9B}" type="pres">
      <dgm:prSet presAssocID="{91CC6F1E-4E62-485B-8661-8F327F155B1C}" presName="horzTwo" presStyleCnt="0"/>
      <dgm:spPr/>
    </dgm:pt>
  </dgm:ptLst>
  <dgm:cxnLst>
    <dgm:cxn modelId="{668B0E48-9D52-4851-ADF1-927285319194}" srcId="{48824706-270A-4074-81D1-9AFF5B127EC3}" destId="{954F315E-6FB7-4E9D-A821-428788964AD2}" srcOrd="0" destOrd="0" parTransId="{15511658-C799-4963-9843-9B4B03094ED5}" sibTransId="{1F4FF3A1-3D02-44DF-B8D2-2FEB80CEC84A}"/>
    <dgm:cxn modelId="{1F257304-AAB4-4137-849F-148ECFA2D97B}" srcId="{954F315E-6FB7-4E9D-A821-428788964AD2}" destId="{91CC6F1E-4E62-485B-8661-8F327F155B1C}" srcOrd="0" destOrd="0" parTransId="{4DC9FD5B-B73C-464D-9D1D-1BABD3AEE8EB}" sibTransId="{66817152-3876-45E5-B6C0-39B1395EA499}"/>
    <dgm:cxn modelId="{280DAEAA-59DD-4432-A467-3615D29C7FA9}" type="presOf" srcId="{91CC6F1E-4E62-485B-8661-8F327F155B1C}" destId="{7DFFE552-4B20-4453-B2E2-2361684B6270}" srcOrd="0" destOrd="0" presId="urn:microsoft.com/office/officeart/2005/8/layout/hierarchy4"/>
    <dgm:cxn modelId="{A1A0A74D-9B75-40BF-BA78-AEE8FA13633C}" type="presOf" srcId="{954F315E-6FB7-4E9D-A821-428788964AD2}" destId="{7D2A3002-BFAC-4755-9229-BC8868176D54}" srcOrd="0" destOrd="0" presId="urn:microsoft.com/office/officeart/2005/8/layout/hierarchy4"/>
    <dgm:cxn modelId="{8B5C8E41-43A9-4EA8-8E18-DA4A7E2B86B7}" type="presOf" srcId="{48824706-270A-4074-81D1-9AFF5B127EC3}" destId="{A9F49DA2-5019-44CC-866E-285C9A9169B8}" srcOrd="0" destOrd="0" presId="urn:microsoft.com/office/officeart/2005/8/layout/hierarchy4"/>
    <dgm:cxn modelId="{EA337FEE-04C6-4288-A20E-0D1BF17083BF}" type="presParOf" srcId="{A9F49DA2-5019-44CC-866E-285C9A9169B8}" destId="{FC4E834D-9347-4EA8-A948-E2376B03463E}" srcOrd="0" destOrd="0" presId="urn:microsoft.com/office/officeart/2005/8/layout/hierarchy4"/>
    <dgm:cxn modelId="{4AEA8E0B-574F-4CD5-8B38-5F3F411E2254}" type="presParOf" srcId="{FC4E834D-9347-4EA8-A948-E2376B03463E}" destId="{7D2A3002-BFAC-4755-9229-BC8868176D54}" srcOrd="0" destOrd="0" presId="urn:microsoft.com/office/officeart/2005/8/layout/hierarchy4"/>
    <dgm:cxn modelId="{C56E02E8-1DE9-4770-921E-309011868BDD}" type="presParOf" srcId="{FC4E834D-9347-4EA8-A948-E2376B03463E}" destId="{61CFC0CF-747A-40C1-A053-3197F264026D}" srcOrd="1" destOrd="0" presId="urn:microsoft.com/office/officeart/2005/8/layout/hierarchy4"/>
    <dgm:cxn modelId="{43D24F42-7596-481E-A579-C00EAE648F69}" type="presParOf" srcId="{FC4E834D-9347-4EA8-A948-E2376B03463E}" destId="{F93184F5-95B7-452E-9BB7-BF357F1F2D63}" srcOrd="2" destOrd="0" presId="urn:microsoft.com/office/officeart/2005/8/layout/hierarchy4"/>
    <dgm:cxn modelId="{46C04E0D-66E7-451C-A059-D6B57FC83B8A}" type="presParOf" srcId="{F93184F5-95B7-452E-9BB7-BF357F1F2D63}" destId="{64670168-1F46-430E-BC81-D7A66EBEDCD8}" srcOrd="0" destOrd="0" presId="urn:microsoft.com/office/officeart/2005/8/layout/hierarchy4"/>
    <dgm:cxn modelId="{53B1EBF1-BDBC-4EA6-A498-09ED2354542E}" type="presParOf" srcId="{64670168-1F46-430E-BC81-D7A66EBEDCD8}" destId="{7DFFE552-4B20-4453-B2E2-2361684B6270}" srcOrd="0" destOrd="0" presId="urn:microsoft.com/office/officeart/2005/8/layout/hierarchy4"/>
    <dgm:cxn modelId="{ADACED6E-A62A-4BE9-8637-4FA2D8426753}" type="presParOf" srcId="{64670168-1F46-430E-BC81-D7A66EBEDCD8}" destId="{0D709F35-C7AC-46F8-8195-A188CAAB1D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824706-270A-4074-81D1-9AFF5B127EC3}" type="doc">
      <dgm:prSet loTypeId="urn:microsoft.com/office/officeart/2005/8/layout/hierarchy4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954F315E-6FB7-4E9D-A821-428788964AD2}">
      <dgm:prSet phldrT="[Tekst]" custT="1"/>
      <dgm:spPr/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Działanie 10.5 </a:t>
          </a:r>
          <a:r>
            <a:rPr lang="pl-PL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Wsparcie pracowników i osób zwolnionych poprzez działania </a:t>
          </a:r>
          <a:r>
            <a:rPr lang="pl-PL" sz="18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outplacementowe</a:t>
          </a:r>
          <a:endParaRPr lang="pl-PL" sz="18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511658-C799-4963-9843-9B4B03094ED5}" type="parTrans" cxnId="{668B0E48-9D52-4851-ADF1-927285319194}">
      <dgm:prSet/>
      <dgm:spPr/>
      <dgm:t>
        <a:bodyPr/>
        <a:lstStyle/>
        <a:p>
          <a:endParaRPr lang="pl-PL"/>
        </a:p>
      </dgm:t>
    </dgm:pt>
    <dgm:pt modelId="{1F4FF3A1-3D02-44DF-B8D2-2FEB80CEC84A}" type="sibTrans" cxnId="{668B0E48-9D52-4851-ADF1-927285319194}">
      <dgm:prSet/>
      <dgm:spPr/>
      <dgm:t>
        <a:bodyPr/>
        <a:lstStyle/>
        <a:p>
          <a:endParaRPr lang="pl-PL"/>
        </a:p>
      </dgm:t>
    </dgm:pt>
    <dgm:pt modelId="{DA3EC5DB-F480-40DD-8DEA-117FDFC67B16}">
      <dgm:prSet phldrT="[Tekst]" custT="1"/>
      <dgm:spPr>
        <a:solidFill>
          <a:schemeClr val="accent1"/>
        </a:solidFill>
      </dgm:spPr>
      <dgm:t>
        <a:bodyPr/>
        <a:lstStyle/>
        <a:p>
          <a:pPr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Wsparcie osób zagrożonych bądź zwolnionych z pracy z przyczyn dotyczących zakładu pracy obejmujące kompleksowy zestaw działań dostosowanych do indywidualnych potrzeb uczestników, w tym m.in.:</a:t>
          </a:r>
        </a:p>
        <a:p>
          <a:pPr marL="95250" indent="-9525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doradztwo zawodowe wraz z opracowaniem IPD (obowiązkowy element wsparcia);</a:t>
          </a:r>
        </a:p>
        <a:p>
          <a:pPr marL="95250" indent="-9525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poradnictwo psychologiczne;</a:t>
          </a:r>
        </a:p>
        <a:p>
          <a:pPr marL="95250" indent="-9525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pośrednictwo pracy;</a:t>
          </a:r>
        </a:p>
        <a:p>
          <a:pPr marL="95250" indent="-9525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szkolenia, kursy, studia podyplomowe;</a:t>
          </a:r>
        </a:p>
        <a:p>
          <a:pPr marL="95250" indent="-9525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staże, praktyki zawodowe;</a:t>
          </a:r>
        </a:p>
        <a:p>
          <a:pPr marL="95250" indent="-9525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subsydiowanie zatrudnienia;</a:t>
          </a:r>
        </a:p>
        <a:p>
          <a:pPr marL="95250" indent="-9525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dodatek relokacyjny;</a:t>
          </a:r>
        </a:p>
        <a:p>
          <a:pPr marL="95250" indent="-95250" algn="l"/>
          <a:r>
            <a:rPr lang="pl-PL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finansowe na rozpoczęcie działalności gospodarczej.</a:t>
          </a:r>
          <a:endParaRPr lang="pl-PL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E1BE43-7484-4A5B-ACD5-91A954E01397}" type="parTrans" cxnId="{EB6F94F1-517C-4616-A958-9113DCD7CB74}">
      <dgm:prSet/>
      <dgm:spPr/>
      <dgm:t>
        <a:bodyPr/>
        <a:lstStyle/>
        <a:p>
          <a:endParaRPr lang="pl-PL"/>
        </a:p>
      </dgm:t>
    </dgm:pt>
    <dgm:pt modelId="{683FB03B-325B-4E7C-8C8A-5F2DC982F1CC}" type="sibTrans" cxnId="{EB6F94F1-517C-4616-A958-9113DCD7CB74}">
      <dgm:prSet/>
      <dgm:spPr/>
      <dgm:t>
        <a:bodyPr/>
        <a:lstStyle/>
        <a:p>
          <a:endParaRPr lang="pl-PL"/>
        </a:p>
      </dgm:t>
    </dgm:pt>
    <dgm:pt modelId="{91CC6F1E-4E62-485B-8661-8F327F155B1C}">
      <dgm:prSet phldrT="[Tekst]" custT="1"/>
      <dgm:spPr/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Planowany termin ogłoszenia konkursu – grudzień 2015</a:t>
          </a:r>
          <a:endParaRPr lang="pl-P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C9FD5B-B73C-464D-9D1D-1BABD3AEE8EB}" type="parTrans" cxnId="{1F257304-AAB4-4137-849F-148ECFA2D97B}">
      <dgm:prSet/>
      <dgm:spPr/>
      <dgm:t>
        <a:bodyPr/>
        <a:lstStyle/>
        <a:p>
          <a:endParaRPr lang="pl-PL"/>
        </a:p>
      </dgm:t>
    </dgm:pt>
    <dgm:pt modelId="{66817152-3876-45E5-B6C0-39B1395EA499}" type="sibTrans" cxnId="{1F257304-AAB4-4137-849F-148ECFA2D97B}">
      <dgm:prSet/>
      <dgm:spPr/>
      <dgm:t>
        <a:bodyPr/>
        <a:lstStyle/>
        <a:p>
          <a:endParaRPr lang="pl-PL"/>
        </a:p>
      </dgm:t>
    </dgm:pt>
    <dgm:pt modelId="{49E20EF7-0C79-4ADD-857C-358D59494819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Alokacja – 9 mln zł</a:t>
          </a:r>
        </a:p>
        <a:p>
          <a:r>
            <a:rPr lang="pl-PL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(podział na 3 subregiony)</a:t>
          </a:r>
          <a:endParaRPr lang="pl-P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59B91A-E877-4B25-BB05-0BD9C361CB9C}" type="parTrans" cxnId="{AB0393AC-0946-4D12-9C72-990C3263B9CC}">
      <dgm:prSet/>
      <dgm:spPr/>
      <dgm:t>
        <a:bodyPr/>
        <a:lstStyle/>
        <a:p>
          <a:endParaRPr lang="pl-PL"/>
        </a:p>
      </dgm:t>
    </dgm:pt>
    <dgm:pt modelId="{66CB1CA9-AEEE-4F2D-99FA-7251BE936B93}" type="sibTrans" cxnId="{AB0393AC-0946-4D12-9C72-990C3263B9CC}">
      <dgm:prSet/>
      <dgm:spPr/>
      <dgm:t>
        <a:bodyPr/>
        <a:lstStyle/>
        <a:p>
          <a:endParaRPr lang="pl-PL"/>
        </a:p>
      </dgm:t>
    </dgm:pt>
    <dgm:pt modelId="{A9F49DA2-5019-44CC-866E-285C9A9169B8}" type="pres">
      <dgm:prSet presAssocID="{48824706-270A-4074-81D1-9AFF5B127EC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C4E834D-9347-4EA8-A948-E2376B03463E}" type="pres">
      <dgm:prSet presAssocID="{954F315E-6FB7-4E9D-A821-428788964AD2}" presName="vertOne" presStyleCnt="0"/>
      <dgm:spPr/>
    </dgm:pt>
    <dgm:pt modelId="{7D2A3002-BFAC-4755-9229-BC8868176D54}" type="pres">
      <dgm:prSet presAssocID="{954F315E-6FB7-4E9D-A821-428788964AD2}" presName="txOne" presStyleLbl="node0" presStyleIdx="0" presStyleCnt="1" custScaleX="56038" custScaleY="3438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CFC0CF-747A-40C1-A053-3197F264026D}" type="pres">
      <dgm:prSet presAssocID="{954F315E-6FB7-4E9D-A821-428788964AD2}" presName="parTransOne" presStyleCnt="0"/>
      <dgm:spPr/>
    </dgm:pt>
    <dgm:pt modelId="{F93184F5-95B7-452E-9BB7-BF357F1F2D63}" type="pres">
      <dgm:prSet presAssocID="{954F315E-6FB7-4E9D-A821-428788964AD2}" presName="horzOne" presStyleCnt="0"/>
      <dgm:spPr/>
    </dgm:pt>
    <dgm:pt modelId="{8DA4AB9A-8309-48C4-8C74-E6B91BB4C1F8}" type="pres">
      <dgm:prSet presAssocID="{DA3EC5DB-F480-40DD-8DEA-117FDFC67B16}" presName="vertTwo" presStyleCnt="0"/>
      <dgm:spPr/>
    </dgm:pt>
    <dgm:pt modelId="{043A2F66-B95A-4A70-98DF-1FD2C7B53F7E}" type="pres">
      <dgm:prSet presAssocID="{DA3EC5DB-F480-40DD-8DEA-117FDFC67B16}" presName="txTwo" presStyleLbl="node2" presStyleIdx="0" presStyleCnt="3" custScaleX="201477" custScaleY="16893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CF00EF2-FEA3-437E-81A6-D2A09F28A3BA}" type="pres">
      <dgm:prSet presAssocID="{DA3EC5DB-F480-40DD-8DEA-117FDFC67B16}" presName="horzTwo" presStyleCnt="0"/>
      <dgm:spPr/>
    </dgm:pt>
    <dgm:pt modelId="{5765F2F3-A4F0-4FAB-975D-5F0D6593CD5C}" type="pres">
      <dgm:prSet presAssocID="{683FB03B-325B-4E7C-8C8A-5F2DC982F1CC}" presName="sibSpaceTwo" presStyleCnt="0"/>
      <dgm:spPr/>
    </dgm:pt>
    <dgm:pt modelId="{64670168-1F46-430E-BC81-D7A66EBEDCD8}" type="pres">
      <dgm:prSet presAssocID="{91CC6F1E-4E62-485B-8661-8F327F155B1C}" presName="vertTwo" presStyleCnt="0"/>
      <dgm:spPr/>
    </dgm:pt>
    <dgm:pt modelId="{7DFFE552-4B20-4453-B2E2-2361684B6270}" type="pres">
      <dgm:prSet presAssocID="{91CC6F1E-4E62-485B-8661-8F327F155B1C}" presName="txTwo" presStyleLbl="node2" presStyleIdx="1" presStyleCnt="3" custScaleX="101063" custScaleY="439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D709F35-C7AC-46F8-8195-A188CAAB1D9B}" type="pres">
      <dgm:prSet presAssocID="{91CC6F1E-4E62-485B-8661-8F327F155B1C}" presName="horzTwo" presStyleCnt="0"/>
      <dgm:spPr/>
    </dgm:pt>
    <dgm:pt modelId="{F2DA91B5-1B5C-4155-9DFF-C9C03A5F44BF}" type="pres">
      <dgm:prSet presAssocID="{66817152-3876-45E5-B6C0-39B1395EA499}" presName="sibSpaceTwo" presStyleCnt="0"/>
      <dgm:spPr/>
    </dgm:pt>
    <dgm:pt modelId="{C77E4268-52E0-484F-9CEF-1C571F62F28B}" type="pres">
      <dgm:prSet presAssocID="{49E20EF7-0C79-4ADD-857C-358D59494819}" presName="vertTwo" presStyleCnt="0"/>
      <dgm:spPr/>
    </dgm:pt>
    <dgm:pt modelId="{9D4626AB-5AE2-4FE5-8DA4-E0A1508EDECC}" type="pres">
      <dgm:prSet presAssocID="{49E20EF7-0C79-4ADD-857C-358D59494819}" presName="txTwo" presStyleLbl="node2" presStyleIdx="2" presStyleCnt="3" custScaleX="92090" custScaleY="439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5FED841-F5E3-4C85-96F5-D7AE4CC2EC27}" type="pres">
      <dgm:prSet presAssocID="{49E20EF7-0C79-4ADD-857C-358D59494819}" presName="horzTwo" presStyleCnt="0"/>
      <dgm:spPr/>
    </dgm:pt>
  </dgm:ptLst>
  <dgm:cxnLst>
    <dgm:cxn modelId="{B78075B4-4EC5-4C4A-843C-E5A3C014168B}" type="presOf" srcId="{49E20EF7-0C79-4ADD-857C-358D59494819}" destId="{9D4626AB-5AE2-4FE5-8DA4-E0A1508EDECC}" srcOrd="0" destOrd="0" presId="urn:microsoft.com/office/officeart/2005/8/layout/hierarchy4"/>
    <dgm:cxn modelId="{A5107609-853C-463B-9472-43F227004C67}" type="presOf" srcId="{48824706-270A-4074-81D1-9AFF5B127EC3}" destId="{A9F49DA2-5019-44CC-866E-285C9A9169B8}" srcOrd="0" destOrd="0" presId="urn:microsoft.com/office/officeart/2005/8/layout/hierarchy4"/>
    <dgm:cxn modelId="{668B0E48-9D52-4851-ADF1-927285319194}" srcId="{48824706-270A-4074-81D1-9AFF5B127EC3}" destId="{954F315E-6FB7-4E9D-A821-428788964AD2}" srcOrd="0" destOrd="0" parTransId="{15511658-C799-4963-9843-9B4B03094ED5}" sibTransId="{1F4FF3A1-3D02-44DF-B8D2-2FEB80CEC84A}"/>
    <dgm:cxn modelId="{EB6F94F1-517C-4616-A958-9113DCD7CB74}" srcId="{954F315E-6FB7-4E9D-A821-428788964AD2}" destId="{DA3EC5DB-F480-40DD-8DEA-117FDFC67B16}" srcOrd="0" destOrd="0" parTransId="{DFE1BE43-7484-4A5B-ACD5-91A954E01397}" sibTransId="{683FB03B-325B-4E7C-8C8A-5F2DC982F1CC}"/>
    <dgm:cxn modelId="{1F257304-AAB4-4137-849F-148ECFA2D97B}" srcId="{954F315E-6FB7-4E9D-A821-428788964AD2}" destId="{91CC6F1E-4E62-485B-8661-8F327F155B1C}" srcOrd="1" destOrd="0" parTransId="{4DC9FD5B-B73C-464D-9D1D-1BABD3AEE8EB}" sibTransId="{66817152-3876-45E5-B6C0-39B1395EA499}"/>
    <dgm:cxn modelId="{9B4FECD9-96B2-437A-8910-56DEFA0DF8D6}" type="presOf" srcId="{91CC6F1E-4E62-485B-8661-8F327F155B1C}" destId="{7DFFE552-4B20-4453-B2E2-2361684B6270}" srcOrd="0" destOrd="0" presId="urn:microsoft.com/office/officeart/2005/8/layout/hierarchy4"/>
    <dgm:cxn modelId="{AB0393AC-0946-4D12-9C72-990C3263B9CC}" srcId="{954F315E-6FB7-4E9D-A821-428788964AD2}" destId="{49E20EF7-0C79-4ADD-857C-358D59494819}" srcOrd="2" destOrd="0" parTransId="{D659B91A-E877-4B25-BB05-0BD9C361CB9C}" sibTransId="{66CB1CA9-AEEE-4F2D-99FA-7251BE936B93}"/>
    <dgm:cxn modelId="{DD1300F2-89F8-4A58-A3AF-C6A9F3EEAEF1}" type="presOf" srcId="{954F315E-6FB7-4E9D-A821-428788964AD2}" destId="{7D2A3002-BFAC-4755-9229-BC8868176D54}" srcOrd="0" destOrd="0" presId="urn:microsoft.com/office/officeart/2005/8/layout/hierarchy4"/>
    <dgm:cxn modelId="{00B993D8-C69B-4A1B-8BB5-4BB8D3B83235}" type="presOf" srcId="{DA3EC5DB-F480-40DD-8DEA-117FDFC67B16}" destId="{043A2F66-B95A-4A70-98DF-1FD2C7B53F7E}" srcOrd="0" destOrd="0" presId="urn:microsoft.com/office/officeart/2005/8/layout/hierarchy4"/>
    <dgm:cxn modelId="{2E336C15-C91D-42FF-B738-C56628720B81}" type="presParOf" srcId="{A9F49DA2-5019-44CC-866E-285C9A9169B8}" destId="{FC4E834D-9347-4EA8-A948-E2376B03463E}" srcOrd="0" destOrd="0" presId="urn:microsoft.com/office/officeart/2005/8/layout/hierarchy4"/>
    <dgm:cxn modelId="{6855C89D-ECB3-408B-8083-228EC9477219}" type="presParOf" srcId="{FC4E834D-9347-4EA8-A948-E2376B03463E}" destId="{7D2A3002-BFAC-4755-9229-BC8868176D54}" srcOrd="0" destOrd="0" presId="urn:microsoft.com/office/officeart/2005/8/layout/hierarchy4"/>
    <dgm:cxn modelId="{ACB1DD18-98FA-4C34-8F85-18197292F11C}" type="presParOf" srcId="{FC4E834D-9347-4EA8-A948-E2376B03463E}" destId="{61CFC0CF-747A-40C1-A053-3197F264026D}" srcOrd="1" destOrd="0" presId="urn:microsoft.com/office/officeart/2005/8/layout/hierarchy4"/>
    <dgm:cxn modelId="{80F4DF28-623F-4EAB-8E04-223ECB597B60}" type="presParOf" srcId="{FC4E834D-9347-4EA8-A948-E2376B03463E}" destId="{F93184F5-95B7-452E-9BB7-BF357F1F2D63}" srcOrd="2" destOrd="0" presId="urn:microsoft.com/office/officeart/2005/8/layout/hierarchy4"/>
    <dgm:cxn modelId="{99168C41-3959-4D1A-BFA5-03AA37E0A485}" type="presParOf" srcId="{F93184F5-95B7-452E-9BB7-BF357F1F2D63}" destId="{8DA4AB9A-8309-48C4-8C74-E6B91BB4C1F8}" srcOrd="0" destOrd="0" presId="urn:microsoft.com/office/officeart/2005/8/layout/hierarchy4"/>
    <dgm:cxn modelId="{E56DFBE8-2F4D-4381-9868-0EF70D4883CF}" type="presParOf" srcId="{8DA4AB9A-8309-48C4-8C74-E6B91BB4C1F8}" destId="{043A2F66-B95A-4A70-98DF-1FD2C7B53F7E}" srcOrd="0" destOrd="0" presId="urn:microsoft.com/office/officeart/2005/8/layout/hierarchy4"/>
    <dgm:cxn modelId="{BA74C1EE-5390-4427-A31C-013A4E21A07D}" type="presParOf" srcId="{8DA4AB9A-8309-48C4-8C74-E6B91BB4C1F8}" destId="{DCF00EF2-FEA3-437E-81A6-D2A09F28A3BA}" srcOrd="1" destOrd="0" presId="urn:microsoft.com/office/officeart/2005/8/layout/hierarchy4"/>
    <dgm:cxn modelId="{18AA34CF-3E5B-4D69-A258-FF987867F96C}" type="presParOf" srcId="{F93184F5-95B7-452E-9BB7-BF357F1F2D63}" destId="{5765F2F3-A4F0-4FAB-975D-5F0D6593CD5C}" srcOrd="1" destOrd="0" presId="urn:microsoft.com/office/officeart/2005/8/layout/hierarchy4"/>
    <dgm:cxn modelId="{1397B22B-897B-4EED-B56A-86171F9F23C1}" type="presParOf" srcId="{F93184F5-95B7-452E-9BB7-BF357F1F2D63}" destId="{64670168-1F46-430E-BC81-D7A66EBEDCD8}" srcOrd="2" destOrd="0" presId="urn:microsoft.com/office/officeart/2005/8/layout/hierarchy4"/>
    <dgm:cxn modelId="{B6C9CC52-01E3-4407-9F95-1AAD7F0B724F}" type="presParOf" srcId="{64670168-1F46-430E-BC81-D7A66EBEDCD8}" destId="{7DFFE552-4B20-4453-B2E2-2361684B6270}" srcOrd="0" destOrd="0" presId="urn:microsoft.com/office/officeart/2005/8/layout/hierarchy4"/>
    <dgm:cxn modelId="{9576C02B-2244-4B4C-9F89-DE92FD659374}" type="presParOf" srcId="{64670168-1F46-430E-BC81-D7A66EBEDCD8}" destId="{0D709F35-C7AC-46F8-8195-A188CAAB1D9B}" srcOrd="1" destOrd="0" presId="urn:microsoft.com/office/officeart/2005/8/layout/hierarchy4"/>
    <dgm:cxn modelId="{1031D078-90A3-4C3F-99D3-7BFE39425112}" type="presParOf" srcId="{F93184F5-95B7-452E-9BB7-BF357F1F2D63}" destId="{F2DA91B5-1B5C-4155-9DFF-C9C03A5F44BF}" srcOrd="3" destOrd="0" presId="urn:microsoft.com/office/officeart/2005/8/layout/hierarchy4"/>
    <dgm:cxn modelId="{7E37BF05-8D63-46B7-869B-56639B488D89}" type="presParOf" srcId="{F93184F5-95B7-452E-9BB7-BF357F1F2D63}" destId="{C77E4268-52E0-484F-9CEF-1C571F62F28B}" srcOrd="4" destOrd="0" presId="urn:microsoft.com/office/officeart/2005/8/layout/hierarchy4"/>
    <dgm:cxn modelId="{93068B3F-1617-4A0C-838E-7544B18D7F64}" type="presParOf" srcId="{C77E4268-52E0-484F-9CEF-1C571F62F28B}" destId="{9D4626AB-5AE2-4FE5-8DA4-E0A1508EDECC}" srcOrd="0" destOrd="0" presId="urn:microsoft.com/office/officeart/2005/8/layout/hierarchy4"/>
    <dgm:cxn modelId="{0073E80D-A68C-41CB-AF83-EA85012D14EA}" type="presParOf" srcId="{C77E4268-52E0-484F-9CEF-1C571F62F28B}" destId="{E5FED841-F5E3-4C85-96F5-D7AE4CC2EC2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34C0D-4D94-431A-936E-DBB39704616C}">
      <dsp:nvSpPr>
        <dsp:cNvPr id="0" name=""/>
        <dsp:cNvSpPr/>
      </dsp:nvSpPr>
      <dsp:spPr>
        <a:xfrm>
          <a:off x="0" y="494991"/>
          <a:ext cx="8639607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529" tIns="270764" rIns="6705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Instytucja odpowiedzialna za wdrażanie - Wojewódzki Urząd Pracy w Olsztynie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Alokacja -  100 000 000,00 Euro</a:t>
          </a:r>
          <a:endParaRPr lang="pl-PL" sz="1400" b="1" kern="1200" dirty="0"/>
        </a:p>
      </dsp:txBody>
      <dsp:txXfrm>
        <a:off x="0" y="494991"/>
        <a:ext cx="8639607" cy="798525"/>
      </dsp:txXfrm>
    </dsp:sp>
    <dsp:sp modelId="{C9E257A1-1332-4EBA-9E58-3367053723B3}">
      <dsp:nvSpPr>
        <dsp:cNvPr id="0" name=""/>
        <dsp:cNvSpPr/>
      </dsp:nvSpPr>
      <dsp:spPr>
        <a:xfrm>
          <a:off x="198200" y="91870"/>
          <a:ext cx="8254639" cy="609767"/>
        </a:xfrm>
        <a:prstGeom prst="roundRect">
          <a:avLst/>
        </a:prstGeom>
        <a:solidFill>
          <a:schemeClr val="accent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590" tIns="0" rIns="22859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Działanie 10.1 Poprawa dostępu do zatrudnienia osób bezrobotnych i poszukujących pracy – projekty realizowane przez powiatowe urzędy pracy</a:t>
          </a:r>
          <a:endParaRPr lang="pl-PL" sz="1600" b="1" kern="1200" dirty="0"/>
        </a:p>
      </dsp:txBody>
      <dsp:txXfrm>
        <a:off x="227966" y="121636"/>
        <a:ext cx="8195107" cy="550235"/>
      </dsp:txXfrm>
    </dsp:sp>
    <dsp:sp modelId="{F19FDF99-E5CB-4F9B-A4C9-128EA5EB256E}">
      <dsp:nvSpPr>
        <dsp:cNvPr id="0" name=""/>
        <dsp:cNvSpPr/>
      </dsp:nvSpPr>
      <dsp:spPr>
        <a:xfrm>
          <a:off x="0" y="1772079"/>
          <a:ext cx="8639607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529" tIns="270764" rIns="6705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Instytucja odpowiedzialna za wdrażanie - Wojewódzki Urząd Pracy w Olsztynie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Alokacja – 23 279 601,00 Euro</a:t>
          </a:r>
          <a:endParaRPr lang="pl-PL" sz="1400" b="1" kern="1200" dirty="0"/>
        </a:p>
      </dsp:txBody>
      <dsp:txXfrm>
        <a:off x="0" y="1772079"/>
        <a:ext cx="8639607" cy="798525"/>
      </dsp:txXfrm>
    </dsp:sp>
    <dsp:sp modelId="{51201AA7-943E-42C9-B3AB-15C62304FF54}">
      <dsp:nvSpPr>
        <dsp:cNvPr id="0" name=""/>
        <dsp:cNvSpPr/>
      </dsp:nvSpPr>
      <dsp:spPr>
        <a:xfrm>
          <a:off x="198200" y="1378483"/>
          <a:ext cx="8254639" cy="609767"/>
        </a:xfrm>
        <a:prstGeom prst="roundRect">
          <a:avLst/>
        </a:prstGeom>
        <a:solidFill>
          <a:schemeClr val="accent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590" tIns="0" rIns="22859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Działanie 10.2 Aktywizacja zawodowa osób pozostających bez zatrudnienia – projekty konkursowe</a:t>
          </a:r>
          <a:endParaRPr lang="pl-PL" sz="1600" b="1" kern="1200" dirty="0"/>
        </a:p>
      </dsp:txBody>
      <dsp:txXfrm>
        <a:off x="227966" y="1408249"/>
        <a:ext cx="8195107" cy="550235"/>
      </dsp:txXfrm>
    </dsp:sp>
    <dsp:sp modelId="{89ADF05A-5F0B-4596-A744-443F88C11085}">
      <dsp:nvSpPr>
        <dsp:cNvPr id="0" name=""/>
        <dsp:cNvSpPr/>
      </dsp:nvSpPr>
      <dsp:spPr>
        <a:xfrm>
          <a:off x="0" y="3068217"/>
          <a:ext cx="8639607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529" tIns="270764" rIns="6705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Instytucja odpowiedzialna za wdrażanie - Wojewódzki Urząd Pracy w Olsztynie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Alokacja – 32 839 465,00 Euro</a:t>
          </a:r>
        </a:p>
      </dsp:txBody>
      <dsp:txXfrm>
        <a:off x="0" y="3068217"/>
        <a:ext cx="8639607" cy="798525"/>
      </dsp:txXfrm>
    </dsp:sp>
    <dsp:sp modelId="{225675BC-950E-4E72-B0C9-F33F72294AB3}">
      <dsp:nvSpPr>
        <dsp:cNvPr id="0" name=""/>
        <dsp:cNvSpPr/>
      </dsp:nvSpPr>
      <dsp:spPr>
        <a:xfrm>
          <a:off x="198200" y="2665096"/>
          <a:ext cx="8254639" cy="609767"/>
        </a:xfrm>
        <a:prstGeom prst="roundRect">
          <a:avLst/>
        </a:prstGeom>
        <a:solidFill>
          <a:schemeClr val="accent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590" tIns="0" rIns="22859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Działanie 10.3 Rozwój samozatrudnienia</a:t>
          </a:r>
          <a:endParaRPr lang="pl-PL" sz="1600" b="1" kern="1200" dirty="0"/>
        </a:p>
      </dsp:txBody>
      <dsp:txXfrm>
        <a:off x="227966" y="2694862"/>
        <a:ext cx="8195107" cy="550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9C2BD-F11C-48FB-96A2-4753983B83B9}">
      <dsp:nvSpPr>
        <dsp:cNvPr id="0" name=""/>
        <dsp:cNvSpPr/>
      </dsp:nvSpPr>
      <dsp:spPr>
        <a:xfrm>
          <a:off x="0" y="392405"/>
          <a:ext cx="8639607" cy="77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529" tIns="249936" rIns="6705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smtClean="0"/>
            <a:t>Instytucja odpowiedzialna za wdrażanie - Wojewódzki Urząd Pracy w Olsztynie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Alokacja – 11 764 706,00 Euro</a:t>
          </a:r>
        </a:p>
      </dsp:txBody>
      <dsp:txXfrm>
        <a:off x="0" y="392405"/>
        <a:ext cx="8639607" cy="774900"/>
      </dsp:txXfrm>
    </dsp:sp>
    <dsp:sp modelId="{00922F69-DE00-47FD-AF90-4895E2285D0E}">
      <dsp:nvSpPr>
        <dsp:cNvPr id="0" name=""/>
        <dsp:cNvSpPr/>
      </dsp:nvSpPr>
      <dsp:spPr>
        <a:xfrm>
          <a:off x="198200" y="20294"/>
          <a:ext cx="8254639" cy="562862"/>
        </a:xfrm>
        <a:prstGeom prst="roundRect">
          <a:avLst/>
        </a:prstGeom>
        <a:solidFill>
          <a:schemeClr val="accent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590" tIns="0" rIns="22859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Działanie 10.4 Pomoc w powrocie lub wejściu na rynek pracy osobom sprawującym opiekę nad dziećmi do lat 3</a:t>
          </a:r>
          <a:endParaRPr lang="pl-PL" sz="1600" b="1" kern="1200" dirty="0"/>
        </a:p>
      </dsp:txBody>
      <dsp:txXfrm>
        <a:off x="225677" y="47771"/>
        <a:ext cx="8199685" cy="507908"/>
      </dsp:txXfrm>
    </dsp:sp>
    <dsp:sp modelId="{9135401C-04B5-40FA-ACC4-78E852238476}">
      <dsp:nvSpPr>
        <dsp:cNvPr id="0" name=""/>
        <dsp:cNvSpPr/>
      </dsp:nvSpPr>
      <dsp:spPr>
        <a:xfrm>
          <a:off x="0" y="1617848"/>
          <a:ext cx="8639607" cy="77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529" tIns="249936" rIns="6705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Instytucja odpowiedzialna za wdrażanie - Wojewódzki Urząd Pracy w Olsztynie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Alokacja – 5 859 185,88 Euro</a:t>
          </a:r>
          <a:endParaRPr lang="pl-PL" sz="1400" b="1" kern="1200" dirty="0"/>
        </a:p>
      </dsp:txBody>
      <dsp:txXfrm>
        <a:off x="0" y="1617848"/>
        <a:ext cx="8639607" cy="774900"/>
      </dsp:txXfrm>
    </dsp:sp>
    <dsp:sp modelId="{E8389021-727B-4DF4-9D7E-F4BA9F59CD70}">
      <dsp:nvSpPr>
        <dsp:cNvPr id="0" name=""/>
        <dsp:cNvSpPr/>
      </dsp:nvSpPr>
      <dsp:spPr>
        <a:xfrm>
          <a:off x="198200" y="1245736"/>
          <a:ext cx="8254639" cy="562862"/>
        </a:xfrm>
        <a:prstGeom prst="roundRect">
          <a:avLst/>
        </a:prstGeom>
        <a:solidFill>
          <a:schemeClr val="accent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590" tIns="0" rIns="22859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Działanie 10.5 Wsparcie pracowników i osób zwolnionych poprzez działania </a:t>
          </a:r>
          <a:r>
            <a:rPr lang="pl-PL" sz="1600" b="1" kern="1200" dirty="0" err="1" smtClean="0"/>
            <a:t>outplacementowe</a:t>
          </a:r>
          <a:endParaRPr lang="pl-PL" sz="1600" b="1" kern="1200" dirty="0"/>
        </a:p>
      </dsp:txBody>
      <dsp:txXfrm>
        <a:off x="225677" y="1273213"/>
        <a:ext cx="8199685" cy="507908"/>
      </dsp:txXfrm>
    </dsp:sp>
    <dsp:sp modelId="{E9EB6F67-C5A1-4C12-9626-576C698CA9B5}">
      <dsp:nvSpPr>
        <dsp:cNvPr id="0" name=""/>
        <dsp:cNvSpPr/>
      </dsp:nvSpPr>
      <dsp:spPr>
        <a:xfrm>
          <a:off x="0" y="2843290"/>
          <a:ext cx="8639607" cy="77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529" tIns="249936" rIns="14400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Instytucja odpowiedzialna za wdrażanie – Departament Europejskiego Funduszu Społecznego UM WWM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Alokacja - 33 088 720,00 Euro</a:t>
          </a:r>
          <a:endParaRPr lang="pl-PL" sz="1400" b="1" kern="1200" dirty="0"/>
        </a:p>
      </dsp:txBody>
      <dsp:txXfrm>
        <a:off x="0" y="2843290"/>
        <a:ext cx="8639607" cy="774900"/>
      </dsp:txXfrm>
    </dsp:sp>
    <dsp:sp modelId="{AA898C47-2176-443F-8882-81921C1EAF1B}">
      <dsp:nvSpPr>
        <dsp:cNvPr id="0" name=""/>
        <dsp:cNvSpPr/>
      </dsp:nvSpPr>
      <dsp:spPr>
        <a:xfrm>
          <a:off x="198200" y="2471179"/>
          <a:ext cx="8254639" cy="562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590" tIns="0" rIns="22859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Działanie 10.6 Usługi</a:t>
          </a:r>
          <a:r>
            <a:rPr lang="en-US" sz="1600" b="1" kern="1200" dirty="0" smtClean="0"/>
            <a:t> </a:t>
          </a:r>
          <a:r>
            <a:rPr lang="pl-PL" sz="1600" b="1" kern="1200" dirty="0" smtClean="0"/>
            <a:t>rozwojowe dla przedsiębiorstw MŚP i ich pracowników świadczone w oparciu o podejście popytowe</a:t>
          </a:r>
          <a:endParaRPr lang="pl-PL" sz="1600" b="1" kern="1200" dirty="0"/>
        </a:p>
      </dsp:txBody>
      <dsp:txXfrm>
        <a:off x="225677" y="2498656"/>
        <a:ext cx="8199685" cy="507908"/>
      </dsp:txXfrm>
    </dsp:sp>
    <dsp:sp modelId="{62A26909-2545-437A-8B93-A2F300DC72C1}">
      <dsp:nvSpPr>
        <dsp:cNvPr id="0" name=""/>
        <dsp:cNvSpPr/>
      </dsp:nvSpPr>
      <dsp:spPr>
        <a:xfrm>
          <a:off x="0" y="4068733"/>
          <a:ext cx="8639607" cy="77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0529" tIns="249936" rIns="6705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Instytucja odpowiedzialna za wdrażanie – Regionalny Ośrodek Polityki Społecznej UM WWM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Alokacja – 7 027 324,71 Euro</a:t>
          </a:r>
          <a:endParaRPr lang="pl-PL" sz="1400" b="1" kern="1200" dirty="0"/>
        </a:p>
      </dsp:txBody>
      <dsp:txXfrm>
        <a:off x="0" y="4068733"/>
        <a:ext cx="8639607" cy="774900"/>
      </dsp:txXfrm>
    </dsp:sp>
    <dsp:sp modelId="{BD86E4BF-87A9-46A0-9D6E-1B7EF1A90BB9}">
      <dsp:nvSpPr>
        <dsp:cNvPr id="0" name=""/>
        <dsp:cNvSpPr/>
      </dsp:nvSpPr>
      <dsp:spPr>
        <a:xfrm>
          <a:off x="198200" y="3696621"/>
          <a:ext cx="8254639" cy="5628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590" tIns="0" rIns="2285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Działanie 10.7 Aktywne i zdrowe starzenie się</a:t>
          </a:r>
          <a:endParaRPr lang="pl-PL" sz="1600" b="1" kern="1200" dirty="0"/>
        </a:p>
      </dsp:txBody>
      <dsp:txXfrm>
        <a:off x="225677" y="3724098"/>
        <a:ext cx="8199685" cy="507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A3002-BFAC-4755-9229-BC8868176D54}">
      <dsp:nvSpPr>
        <dsp:cNvPr id="0" name=""/>
        <dsp:cNvSpPr/>
      </dsp:nvSpPr>
      <dsp:spPr>
        <a:xfrm>
          <a:off x="2181246" y="2944"/>
          <a:ext cx="4524333" cy="1049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1800" b="1" kern="1200" dirty="0" smtClean="0">
              <a:ln w="10541" cmpd="sng"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Działanie 10.2  </a:t>
          </a:r>
          <a:r>
            <a:rPr lang="pl-PL" altLang="pl-PL" sz="1800" b="1" i="1" kern="1200" dirty="0" smtClean="0">
              <a:ln w="10541" cmpd="sng"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Aktywizacja zawodowa osób pozostających bez zatrudnienia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1800" b="1" i="1" kern="1200" dirty="0" smtClean="0">
              <a:ln w="10541" cmpd="sng"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– projekty konkursowe</a:t>
          </a:r>
          <a:endParaRPr lang="pl-PL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11979" y="33677"/>
        <a:ext cx="4462867" cy="987828"/>
      </dsp:txXfrm>
    </dsp:sp>
    <dsp:sp modelId="{043A2F66-B95A-4A70-98DF-1FD2C7B53F7E}">
      <dsp:nvSpPr>
        <dsp:cNvPr id="0" name=""/>
        <dsp:cNvSpPr/>
      </dsp:nvSpPr>
      <dsp:spPr>
        <a:xfrm>
          <a:off x="7492" y="1353071"/>
          <a:ext cx="4385655" cy="4216108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Kompleksowe programy aktywizacji zawodowej osób pozostających bez zatrudnienia obejmujące instrumenty i usługi rynku pracy wskazane w ustawie o promocji zatrudnienia i instytucjach rynku pracy lub inne działania zatrudnieniowe, w tym:</a:t>
          </a:r>
        </a:p>
        <a:p>
          <a:pPr marL="85725" lvl="0" indent="-857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identyfikacja potrzeb uczestnika projektu i opracowanie IPD;</a:t>
          </a:r>
        </a:p>
        <a:p>
          <a:pPr marL="85725" lvl="0" indent="-857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umiejętności miękkich (szkolenia z zakresu aktywnego poszukiwania pracy oraz nabywania kompetencji kluczowych, wsparcie psychologiczno-doradcze);</a:t>
          </a:r>
        </a:p>
        <a:p>
          <a:pPr marL="85725" lvl="0" indent="-857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podnoszenia kwalifikacji i nabywania doświadczenia zawodowego (szkolenia zawodowe, staże, subsydiowane zatrudnienie).</a:t>
          </a:r>
          <a:endParaRPr lang="pl-PL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978" y="1476557"/>
        <a:ext cx="4138683" cy="3969136"/>
      </dsp:txXfrm>
    </dsp:sp>
    <dsp:sp modelId="{7DFFE552-4B20-4453-B2E2-2361684B6270}">
      <dsp:nvSpPr>
        <dsp:cNvPr id="0" name=""/>
        <dsp:cNvSpPr/>
      </dsp:nvSpPr>
      <dsp:spPr>
        <a:xfrm>
          <a:off x="4569039" y="1353071"/>
          <a:ext cx="2158204" cy="1073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Planowany termin ogłoszenia konkursu – grudzień 2015</a:t>
          </a:r>
          <a:endParaRPr lang="pl-P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00486" y="1384518"/>
        <a:ext cx="2095310" cy="1010787"/>
      </dsp:txXfrm>
    </dsp:sp>
    <dsp:sp modelId="{9D4626AB-5AE2-4FE5-8DA4-E0A1508EDECC}">
      <dsp:nvSpPr>
        <dsp:cNvPr id="0" name=""/>
        <dsp:cNvSpPr/>
      </dsp:nvSpPr>
      <dsp:spPr>
        <a:xfrm>
          <a:off x="6903134" y="1353071"/>
          <a:ext cx="1976199" cy="1073681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Alokacja – 8 mln zł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(podział na 3 subregiony)</a:t>
          </a:r>
          <a:endParaRPr lang="pl-P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34581" y="1384518"/>
        <a:ext cx="1913305" cy="1010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A3002-BFAC-4755-9229-BC8868176D54}">
      <dsp:nvSpPr>
        <dsp:cNvPr id="0" name=""/>
        <dsp:cNvSpPr/>
      </dsp:nvSpPr>
      <dsp:spPr>
        <a:xfrm>
          <a:off x="2275048" y="4790"/>
          <a:ext cx="4336728" cy="95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Działanie 10.3 </a:t>
          </a:r>
          <a:r>
            <a:rPr lang="pl-PL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Rozwój samozatrudnienia</a:t>
          </a:r>
          <a:endParaRPr lang="pl-PL" sz="18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3122" y="32864"/>
        <a:ext cx="4280580" cy="902371"/>
      </dsp:txXfrm>
    </dsp:sp>
    <dsp:sp modelId="{043A2F66-B95A-4A70-98DF-1FD2C7B53F7E}">
      <dsp:nvSpPr>
        <dsp:cNvPr id="0" name=""/>
        <dsp:cNvSpPr/>
      </dsp:nvSpPr>
      <dsp:spPr>
        <a:xfrm>
          <a:off x="6626" y="1213599"/>
          <a:ext cx="4227536" cy="432516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Bezzwrotne wsparcie dla osób zamierzających rozpocząć prowadzenie działalności gospodarczej obejmujące:</a:t>
          </a:r>
        </a:p>
        <a:p>
          <a:pPr marL="114300" lvl="0" indent="-11430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indywidualne doradztwo w postaci badania predyspozycji   (w tym np. osobowościowych, poziomu motywacji) do samodzielnego założenia i prowadzenia działalności gospodarczej.</a:t>
          </a:r>
        </a:p>
        <a:p>
          <a:pPr marL="114300" lvl="0" indent="-11430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grupowe szkolenia w zakresie podejmowania i prowadzenia działalności gospodarczej.</a:t>
          </a:r>
        </a:p>
        <a:p>
          <a:pPr marL="114300" lvl="0" indent="-11430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finansowe nie wyższe niż 6-krotna wysokość przeciętnego wynagrodzenia.</a:t>
          </a:r>
        </a:p>
        <a:p>
          <a:pPr marL="114300" lvl="0" indent="-11430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pomostowe w postaci usług doradczo-szkoleniowych o charakterze specjalistycznym (indywidualnych i grupowych).</a:t>
          </a:r>
          <a:endParaRPr lang="pl-PL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446" y="1337419"/>
        <a:ext cx="3979896" cy="4077520"/>
      </dsp:txXfrm>
    </dsp:sp>
    <dsp:sp modelId="{7DFFE552-4B20-4453-B2E2-2361684B6270}">
      <dsp:nvSpPr>
        <dsp:cNvPr id="0" name=""/>
        <dsp:cNvSpPr/>
      </dsp:nvSpPr>
      <dsp:spPr>
        <a:xfrm>
          <a:off x="4410417" y="1213599"/>
          <a:ext cx="2187994" cy="1224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Planowany termin ogłoszenia konkursu – listopad/grudzień 2015</a:t>
          </a:r>
          <a:endParaRPr lang="pl-P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6296" y="1249478"/>
        <a:ext cx="2116236" cy="1153240"/>
      </dsp:txXfrm>
    </dsp:sp>
    <dsp:sp modelId="{9D4626AB-5AE2-4FE5-8DA4-E0A1508EDECC}">
      <dsp:nvSpPr>
        <dsp:cNvPr id="0" name=""/>
        <dsp:cNvSpPr/>
      </dsp:nvSpPr>
      <dsp:spPr>
        <a:xfrm>
          <a:off x="6774667" y="1213599"/>
          <a:ext cx="2105532" cy="122499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Alokacja – 14 mln zł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(podział na 7 obszarów)</a:t>
          </a:r>
          <a:endParaRPr lang="pl-P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10546" y="1249478"/>
        <a:ext cx="2033774" cy="1153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A3002-BFAC-4755-9229-BC8868176D54}">
      <dsp:nvSpPr>
        <dsp:cNvPr id="0" name=""/>
        <dsp:cNvSpPr/>
      </dsp:nvSpPr>
      <dsp:spPr>
        <a:xfrm>
          <a:off x="1943060" y="29492"/>
          <a:ext cx="5038741" cy="1103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Działanie 10.4 </a:t>
          </a:r>
          <a:r>
            <a:rPr lang="pl-PL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Pomoc w powrocie lub wejściu na rynek pracy osobom sprawującym opiekę nad dziećmi do lat 3</a:t>
          </a:r>
          <a:endParaRPr lang="pl-PL" sz="18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75395" y="61827"/>
        <a:ext cx="4974071" cy="1039327"/>
      </dsp:txXfrm>
    </dsp:sp>
    <dsp:sp modelId="{7DFFE552-4B20-4453-B2E2-2361684B6270}">
      <dsp:nvSpPr>
        <dsp:cNvPr id="0" name=""/>
        <dsp:cNvSpPr/>
      </dsp:nvSpPr>
      <dsp:spPr>
        <a:xfrm>
          <a:off x="1229447" y="1631170"/>
          <a:ext cx="6465965" cy="108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Nie przewiduje się naboru w 2015 roku</a:t>
          </a:r>
          <a:endParaRPr lang="pl-PL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61155" y="1662878"/>
        <a:ext cx="6402549" cy="10191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A3002-BFAC-4755-9229-BC8868176D54}">
      <dsp:nvSpPr>
        <dsp:cNvPr id="0" name=""/>
        <dsp:cNvSpPr/>
      </dsp:nvSpPr>
      <dsp:spPr>
        <a:xfrm>
          <a:off x="1952292" y="2085"/>
          <a:ext cx="4982240" cy="897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Działanie 10.5 </a:t>
          </a:r>
          <a:r>
            <a:rPr lang="pl-PL" sz="18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Wsparcie pracowników i osób zwolnionych poprzez działania </a:t>
          </a:r>
          <a:r>
            <a:rPr lang="pl-PL" sz="1800" b="1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outplacementowe</a:t>
          </a:r>
          <a:endParaRPr lang="pl-PL" sz="18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78567" y="28360"/>
        <a:ext cx="4929690" cy="844550"/>
      </dsp:txXfrm>
    </dsp:sp>
    <dsp:sp modelId="{043A2F66-B95A-4A70-98DF-1FD2C7B53F7E}">
      <dsp:nvSpPr>
        <dsp:cNvPr id="0" name=""/>
        <dsp:cNvSpPr/>
      </dsp:nvSpPr>
      <dsp:spPr>
        <a:xfrm>
          <a:off x="6679" y="1133436"/>
          <a:ext cx="4345331" cy="4408028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Wsparcie osób zagrożonych bądź zwolnionych z pracy z przyczyn dotyczących zakładu pracy obejmujące kompleksowy zestaw działań dostosowanych do indywidualnych potrzeb uczestników, w tym m.in.:</a:t>
          </a:r>
        </a:p>
        <a:p>
          <a:pPr marL="95250" lvl="0" indent="-952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doradztwo zawodowe wraz z opracowaniem IPD (obowiązkowy element wsparcia);</a:t>
          </a:r>
        </a:p>
        <a:p>
          <a:pPr marL="95250" lvl="0" indent="-952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poradnictwo psychologiczne;</a:t>
          </a:r>
        </a:p>
        <a:p>
          <a:pPr marL="95250" lvl="0" indent="-952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pośrednictwo pracy;</a:t>
          </a:r>
        </a:p>
        <a:p>
          <a:pPr marL="95250" lvl="0" indent="-952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szkolenia, kursy, studia podyplomowe;</a:t>
          </a:r>
        </a:p>
        <a:p>
          <a:pPr marL="95250" lvl="0" indent="-952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staże, praktyki zawodowe;</a:t>
          </a:r>
        </a:p>
        <a:p>
          <a:pPr marL="95250" lvl="0" indent="-952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subsydiowanie zatrudnienia;</a:t>
          </a:r>
        </a:p>
        <a:p>
          <a:pPr marL="95250" lvl="0" indent="-952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dodatek relokacyjny;</a:t>
          </a:r>
        </a:p>
        <a:p>
          <a:pPr marL="95250" lvl="0" indent="-952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wsparcie finansowe na rozpoczęcie działalności gospodarczej.</a:t>
          </a:r>
          <a:endParaRPr lang="pl-PL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3949" y="1260706"/>
        <a:ext cx="4090791" cy="4153488"/>
      </dsp:txXfrm>
    </dsp:sp>
    <dsp:sp modelId="{7DFFE552-4B20-4453-B2E2-2361684B6270}">
      <dsp:nvSpPr>
        <dsp:cNvPr id="0" name=""/>
        <dsp:cNvSpPr/>
      </dsp:nvSpPr>
      <dsp:spPr>
        <a:xfrm>
          <a:off x="4533176" y="1133436"/>
          <a:ext cx="2179664" cy="114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Planowany termin ogłoszenia konkursu – grudzień 2015</a:t>
          </a:r>
          <a:endParaRPr lang="pl-P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66756" y="1167016"/>
        <a:ext cx="2112504" cy="1079343"/>
      </dsp:txXfrm>
    </dsp:sp>
    <dsp:sp modelId="{9D4626AB-5AE2-4FE5-8DA4-E0A1508EDECC}">
      <dsp:nvSpPr>
        <dsp:cNvPr id="0" name=""/>
        <dsp:cNvSpPr/>
      </dsp:nvSpPr>
      <dsp:spPr>
        <a:xfrm>
          <a:off x="6894006" y="1133436"/>
          <a:ext cx="1986140" cy="1146503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Alokacja – 9 mln zł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(podział na 3 subregiony)</a:t>
          </a:r>
          <a:endParaRPr lang="pl-P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27586" y="1167016"/>
        <a:ext cx="1918980" cy="1079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BF46D8AD-9C5B-4D78-811D-67A90CB4AA98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AD25795F-BEBC-4988-B726-FD7426E5A80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521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1F8EB80A-2D1A-4CE6-AC1D-F7D28E52E4C9}" type="datetimeFigureOut">
              <a:rPr lang="pl-PL" smtClean="0"/>
              <a:pPr/>
              <a:t>2015-09-15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6" y="3228897"/>
            <a:ext cx="7941309" cy="3058953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4A720C06-6CF2-4EF7-9029-FCD095479E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13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10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12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883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92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7425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926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048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035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9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79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04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885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180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014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107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00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90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393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170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67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26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07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BA072-5DA5-4F7E-9CCF-C223A27DFD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204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858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2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7990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611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704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405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957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78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0566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4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12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332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863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711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11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1140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7" y="75794"/>
            <a:ext cx="4317886" cy="717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375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430" y="16925"/>
            <a:ext cx="4317886" cy="717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866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15" y="72573"/>
            <a:ext cx="4542971" cy="6634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0232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57" y="20135"/>
            <a:ext cx="4455658" cy="650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21391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6196"/>
            <a:ext cx="4762501" cy="555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6572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84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8488"/>
            <a:ext cx="4559258" cy="532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5154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.dobrenko@up.gov.pl" TargetMode="Externa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0"/>
          </p:nvPr>
        </p:nvSpPr>
        <p:spPr>
          <a:xfrm>
            <a:off x="331471" y="4600574"/>
            <a:ext cx="8481060" cy="1200151"/>
          </a:xfrm>
        </p:spPr>
        <p:txBody>
          <a:bodyPr>
            <a:noAutofit/>
          </a:bodyPr>
          <a:lstStyle/>
          <a:p>
            <a:pPr algn="ctr">
              <a:lnSpc>
                <a:spcPts val="4000"/>
              </a:lnSpc>
              <a:spcBef>
                <a:spcPts val="0"/>
              </a:spcBef>
            </a:pPr>
            <a:r>
              <a:rPr lang="pl-PL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RPO </a:t>
            </a:r>
            <a:r>
              <a:rPr lang="pl-PL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WiM</a:t>
            </a:r>
            <a:r>
              <a:rPr lang="pl-PL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l-PL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2014-2020 – oś </a:t>
            </a:r>
            <a:r>
              <a:rPr lang="pl-PL" sz="2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Regionalny </a:t>
            </a:r>
            <a:r>
              <a:rPr lang="pl-PL" sz="2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rynek </a:t>
            </a:r>
            <a:r>
              <a:rPr lang="pl-PL" sz="2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pracy</a:t>
            </a:r>
          </a:p>
          <a:p>
            <a:pPr algn="ctr">
              <a:lnSpc>
                <a:spcPts val="4000"/>
              </a:lnSpc>
              <a:spcBef>
                <a:spcPts val="0"/>
              </a:spcBef>
            </a:pPr>
            <a:r>
              <a:rPr lang="pl-PL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działania WUP w 2015 roku</a:t>
            </a:r>
            <a:endParaRPr lang="pl-PL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109788" y="5953125"/>
            <a:ext cx="492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Olsztyn, 17 września 2015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38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08" y="2875879"/>
            <a:ext cx="7886700" cy="933453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Dziękuję za uwagę</a:t>
            </a:r>
            <a:endParaRPr lang="pl-P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773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002" y="1060892"/>
            <a:ext cx="7886700" cy="385490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oś priorytetowa – Regionalny rynek pracy</a:t>
            </a:r>
            <a:endParaRPr lang="pl-PL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2</a:t>
            </a:fld>
            <a:endParaRPr lang="pl-PL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598393767"/>
              </p:ext>
            </p:extLst>
          </p:nvPr>
        </p:nvGraphicFramePr>
        <p:xfrm>
          <a:off x="256429" y="2218415"/>
          <a:ext cx="8639607" cy="3943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141549" y="1408991"/>
            <a:ext cx="888160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pl-PL" b="1" dirty="0">
                <a:solidFill>
                  <a:srgbClr val="FF0000"/>
                </a:solidFill>
              </a:rPr>
              <a:t>Alokacja przeznaczona na finansowanie osi wynosi 213 859 003 </a:t>
            </a:r>
            <a:r>
              <a:rPr lang="pl-PL" b="1" dirty="0" smtClean="0">
                <a:solidFill>
                  <a:srgbClr val="FF0000"/>
                </a:solidFill>
              </a:rPr>
              <a:t>Euro</a:t>
            </a:r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W ramach osi realizowane będą następujące Działania:</a:t>
            </a:r>
          </a:p>
        </p:txBody>
      </p:sp>
    </p:spTree>
    <p:extLst>
      <p:ext uri="{BB962C8B-B14F-4D97-AF65-F5344CB8AC3E}">
        <p14:creationId xmlns:p14="http://schemas.microsoft.com/office/powerpoint/2010/main" val="227316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3</a:t>
            </a:fld>
            <a:endParaRPr lang="pl-PL" dirty="0"/>
          </a:p>
        </p:txBody>
      </p:sp>
      <p:graphicFrame>
        <p:nvGraphicFramePr>
          <p:cNvPr id="31" name="Diagram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428055"/>
              </p:ext>
            </p:extLst>
          </p:nvPr>
        </p:nvGraphicFramePr>
        <p:xfrm>
          <a:off x="208721" y="1526650"/>
          <a:ext cx="8639607" cy="4850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Tytuł 1"/>
          <p:cNvSpPr>
            <a:spLocks noGrp="1"/>
          </p:cNvSpPr>
          <p:nvPr>
            <p:ph type="title"/>
          </p:nvPr>
        </p:nvSpPr>
        <p:spPr>
          <a:xfrm>
            <a:off x="632883" y="1058334"/>
            <a:ext cx="7886700" cy="385490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oś priorytetowa – Regionalny rynek pracy</a:t>
            </a:r>
            <a:endParaRPr lang="pl-PL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030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4</a:t>
            </a:fld>
            <a:endParaRPr lang="pl-P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46888478"/>
              </p:ext>
            </p:extLst>
          </p:nvPr>
        </p:nvGraphicFramePr>
        <p:xfrm>
          <a:off x="152399" y="1076325"/>
          <a:ext cx="8886826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2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5</a:t>
            </a:fld>
            <a:endParaRPr lang="pl-P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31954347"/>
              </p:ext>
            </p:extLst>
          </p:nvPr>
        </p:nvGraphicFramePr>
        <p:xfrm>
          <a:off x="152399" y="1076325"/>
          <a:ext cx="8886826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7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6</a:t>
            </a:fld>
            <a:endParaRPr lang="pl-P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63271541"/>
              </p:ext>
            </p:extLst>
          </p:nvPr>
        </p:nvGraphicFramePr>
        <p:xfrm>
          <a:off x="152399" y="1076325"/>
          <a:ext cx="8886826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9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7</a:t>
            </a:fld>
            <a:endParaRPr lang="pl-P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7862531"/>
              </p:ext>
            </p:extLst>
          </p:nvPr>
        </p:nvGraphicFramePr>
        <p:xfrm>
          <a:off x="152399" y="1076325"/>
          <a:ext cx="8886826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0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799" y="1695451"/>
            <a:ext cx="8562975" cy="477202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/>
              <a:t>Planowana jest </a:t>
            </a:r>
            <a:r>
              <a:rPr lang="pl-PL" sz="2000" b="1" dirty="0" smtClean="0"/>
              <a:t>organizacja 2 spotkań informacyjnych </a:t>
            </a:r>
            <a:r>
              <a:rPr lang="pl-PL" sz="2000" dirty="0" smtClean="0"/>
              <a:t>dla potencjalnych beneficjentów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pl-PL" sz="1800" dirty="0" smtClean="0"/>
              <a:t>pierwotnie planowano 3 spotkania, jednak w związku z planowanym przesunięciem terminu ogłoszenia naboru w Działaniu 10.3 – z listopada na grudzień – zasadne będzie zorganizowanie jednego spotkania dotyczącego konkursów dla Działań 10.3 i 10.5 (oba konkursy adresowane są bowiem do mocno ograniczonej liczby podmiotów – wymóg doświadczenia w realizacji podobnych projektów);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/>
              <a:t>Przewiduje się </a:t>
            </a:r>
            <a:r>
              <a:rPr lang="pl-PL" sz="2000" b="1" dirty="0" smtClean="0"/>
              <a:t>udział w każdym ze spotkań ok. 50 osób</a:t>
            </a:r>
            <a:r>
              <a:rPr lang="pl-PL" sz="2000" dirty="0" smtClean="0"/>
              <a:t> – przedstawicieli podmiotów zainteresowanych aplikowaniem o środki;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/>
              <a:t>Spotkania organizowane w okresie 30 dni między ogłoszeniem a rozpoczęciem naboru wniosków;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/>
              <a:t>Spotkania w salach wynajętych (wybór wykonawcy w procedurze konkurencyjnej) bądź udostępnionych przez Urząd Marszałkowski – taką możliwość wstępnie deklarowała przedstawicielka Departamentu Koordynacji Promocji.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09600" y="911628"/>
            <a:ext cx="7905750" cy="789709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Spotkania informacyjne</a:t>
            </a:r>
            <a:endParaRPr lang="pl-PL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542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324100"/>
            <a:ext cx="7886700" cy="3852862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b="1" dirty="0" smtClean="0"/>
              <a:t>Wojewódzki Urząd Pracy w Olsztynie</a:t>
            </a:r>
          </a:p>
          <a:p>
            <a:pPr marL="0" indent="0" algn="ctr">
              <a:buNone/>
            </a:pPr>
            <a:r>
              <a:rPr lang="pl-PL" dirty="0" smtClean="0"/>
              <a:t>Wydział Obsługi Funduszy Europejskich</a:t>
            </a:r>
          </a:p>
          <a:p>
            <a:pPr marL="0" indent="0" algn="ctr">
              <a:buNone/>
            </a:pPr>
            <a:r>
              <a:rPr lang="pl-PL" dirty="0" smtClean="0"/>
              <a:t>Zespół ds. informacji i promocji</a:t>
            </a:r>
          </a:p>
          <a:p>
            <a:pPr marL="0" indent="0" algn="ctr">
              <a:buNone/>
            </a:pPr>
            <a:r>
              <a:rPr lang="pl-PL" dirty="0" smtClean="0">
                <a:hlinkClick r:id="rId2"/>
              </a:rPr>
              <a:t>k.dobrenko@up.gov.pl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Tel. 89 522 79 55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609600" y="911628"/>
            <a:ext cx="7905750" cy="789709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Kontakt</a:t>
            </a:r>
            <a:endParaRPr lang="pl-PL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72635397"/>
      </p:ext>
    </p:extLst>
  </p:cSld>
  <p:clrMapOvr>
    <a:masterClrMapping/>
  </p:clrMapOvr>
</p:sld>
</file>

<file path=ppt/theme/theme1.xml><?xml version="1.0" encoding="utf-8"?>
<a:theme xmlns:a="http://schemas.openxmlformats.org/drawingml/2006/main" name="2014-2020 Ogólny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53FA2FB3-9C38-4B68-A4DF-76B77B12EB81}"/>
    </a:ext>
  </a:extLst>
</a:theme>
</file>

<file path=ppt/theme/theme2.xml><?xml version="1.0" encoding="utf-8"?>
<a:theme xmlns:a="http://schemas.openxmlformats.org/drawingml/2006/main" name="2014-2020 Ogólny_slajdy zawarto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53FA2FB3-9C38-4B68-A4DF-76B77B12EB81}"/>
    </a:ext>
  </a:extLst>
</a:theme>
</file>

<file path=ppt/theme/theme3.xml><?xml version="1.0" encoding="utf-8"?>
<a:theme xmlns:a="http://schemas.openxmlformats.org/drawingml/2006/main" name="POWER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53FA2FB3-9C38-4B68-A4DF-76B77B12EB81}"/>
    </a:ext>
  </a:extLst>
</a:theme>
</file>

<file path=ppt/theme/theme4.xml><?xml version="1.0" encoding="utf-8"?>
<a:theme xmlns:a="http://schemas.openxmlformats.org/drawingml/2006/main" name="POWER_slajdy tre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53FA2FB3-9C38-4B68-A4DF-76B77B12EB81}"/>
    </a:ext>
  </a:extLst>
</a:theme>
</file>

<file path=ppt/theme/theme5.xml><?xml version="1.0" encoding="utf-8"?>
<a:theme xmlns:a="http://schemas.openxmlformats.org/drawingml/2006/main" name="RPO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53FA2FB3-9C38-4B68-A4DF-76B77B12EB81}"/>
    </a:ext>
  </a:extLst>
</a:theme>
</file>

<file path=ppt/theme/theme6.xml><?xml version="1.0" encoding="utf-8"?>
<a:theme xmlns:a="http://schemas.openxmlformats.org/drawingml/2006/main" name="RPO_slajdy tre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unduszeEuropejskiePrezentacjaTemplate.potx" id="{E1C8E9E8-192D-4AF6-9B43-48AB8A3797D1}" vid="{53FA2FB3-9C38-4B68-A4DF-76B77B12EB81}"/>
    </a:ext>
  </a:extLst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1549</TotalTime>
  <Words>674</Words>
  <Application>Microsoft Office PowerPoint</Application>
  <PresentationFormat>Pokaz na ekranie (4:3)</PresentationFormat>
  <Paragraphs>87</Paragraphs>
  <Slides>10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6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2014-2020 Ogólny_slajdy tytułowe</vt:lpstr>
      <vt:lpstr>2014-2020 Ogólny_slajdy zawartości</vt:lpstr>
      <vt:lpstr>POWER_slajdy tytułowe</vt:lpstr>
      <vt:lpstr>POWER_slajdy treści</vt:lpstr>
      <vt:lpstr>RPO_slajdy tytułowe</vt:lpstr>
      <vt:lpstr>RPO_slajdy treści</vt:lpstr>
      <vt:lpstr>Prezentacja programu PowerPoint</vt:lpstr>
      <vt:lpstr>10 oś priorytetowa – Regionalny rynek pracy</vt:lpstr>
      <vt:lpstr>10 oś priorytetowa – Regionalny rynek pracy</vt:lpstr>
      <vt:lpstr>Prezentacja programu PowerPoint</vt:lpstr>
      <vt:lpstr>Prezentacja programu PowerPoint</vt:lpstr>
      <vt:lpstr>Prezentacja programu PowerPoint</vt:lpstr>
      <vt:lpstr>Prezentacja programu PowerPoint</vt:lpstr>
      <vt:lpstr>Spotkania informacyjne</vt:lpstr>
      <vt:lpstr>Kontakt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masterGrafik</dc:creator>
  <cp:lastModifiedBy>Katarzyna Doroszkiewicz</cp:lastModifiedBy>
  <cp:revision>187</cp:revision>
  <cp:lastPrinted>2015-09-04T16:16:27Z</cp:lastPrinted>
  <dcterms:created xsi:type="dcterms:W3CDTF">2015-04-21T16:11:51Z</dcterms:created>
  <dcterms:modified xsi:type="dcterms:W3CDTF">2015-09-15T12:49:37Z</dcterms:modified>
</cp:coreProperties>
</file>